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HK Grotesk" panose="020B0604020202020204" charset="-94"/>
      <p:regular r:id="rId18"/>
    </p:embeddedFont>
    <p:embeddedFont>
      <p:font typeface="HK Grotesk Bold" panose="020B0604020202020204" charset="-94"/>
      <p:regular r:id="rId19"/>
    </p:embeddedFont>
    <p:embeddedFont>
      <p:font typeface="HK Grotesk Medium" panose="020B0604020202020204" charset="-94"/>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7" d="100"/>
          <a:sy n="57" d="100"/>
        </p:scale>
        <p:origin x="387" y="5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510">
        <p:fade thruBlk="1"/>
      </p:transition>
    </mc:Choice>
    <mc:Fallback xmlns="">
      <p:transition spd="med">
        <p:fade thruBlk="1"/>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510">
        <p:fade thruBlk="1"/>
      </p:transition>
    </mc:Choice>
    <mc:Fallback xmlns="">
      <p:transition spd="med">
        <p:fade thruBlk="1"/>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510">
        <p:fade thruBlk="1"/>
      </p:transition>
    </mc:Choice>
    <mc:Fallback xmlns="">
      <p:transition spd="med">
        <p:fade thruBlk="1"/>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510">
        <p:fade thruBlk="1"/>
      </p:transition>
    </mc:Choice>
    <mc:Fallback xmlns="">
      <p:transition spd="med">
        <p:fade thruBlk="1"/>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510">
        <p:fade thruBlk="1"/>
      </p:transition>
    </mc:Choice>
    <mc:Fallback xmlns="">
      <p:transition spd="med">
        <p:fade thruBlk="1"/>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510">
        <p:fade thruBlk="1"/>
      </p:transition>
    </mc:Choice>
    <mc:Fallback xmlns="">
      <p:transition spd="med">
        <p:fade thruBlk="1"/>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510">
        <p:fade thruBlk="1"/>
      </p:transition>
    </mc:Choice>
    <mc:Fallback xmlns="">
      <p:transition spd="med">
        <p:fade thruBlk="1"/>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510">
        <p:fade thruBlk="1"/>
      </p:transition>
    </mc:Choice>
    <mc:Fallback xmlns="">
      <p:transition spd="med">
        <p:fade thruBlk="1"/>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510">
        <p:fade thruBlk="1"/>
      </p:transition>
    </mc:Choice>
    <mc:Fallback xmlns="">
      <p:transition spd="med">
        <p:fade thruBlk="1"/>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510">
        <p:fade thruBlk="1"/>
      </p:transition>
    </mc:Choice>
    <mc:Fallback xmlns="">
      <p:transition spd="med">
        <p:fade thruBlk="1"/>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510">
        <p:fade thruBlk="1"/>
      </p:transition>
    </mc:Choice>
    <mc:Fallback xmlns="">
      <p:transition spd="med">
        <p:fade thruBlk="1"/>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510">
        <p:fade thruBlk="1"/>
      </p:transition>
    </mc:Choice>
    <mc:Fallback xmlns="">
      <p:transition spd="med">
        <p:fade thruBlk="1"/>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7.sv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7.sv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27.sv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27.sv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27.svg"/></Relationships>
</file>

<file path=ppt/slides/_rels/slide1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32908" y="9338007"/>
            <a:ext cx="18288000" cy="387929"/>
          </a:xfrm>
          <a:prstGeom prst="rect">
            <a:avLst/>
          </a:prstGeom>
        </p:spPr>
        <p:txBody>
          <a:bodyPr lIns="0" tIns="0" rIns="0" bIns="0" rtlCol="0" anchor="t">
            <a:spAutoFit/>
          </a:bodyPr>
          <a:lstStyle/>
          <a:p>
            <a:pPr algn="ctr">
              <a:lnSpc>
                <a:spcPts val="3049"/>
              </a:lnSpc>
            </a:pPr>
            <a:r>
              <a:rPr lang="en-US" sz="2541">
                <a:solidFill>
                  <a:srgbClr val="FFFFFF"/>
                </a:solidFill>
                <a:latin typeface="HK Grotesk"/>
              </a:rPr>
              <a:t>Mehmet Furkan KAPLAN 1306180042                                                        Yunus Emre TÜKEL 1306190004 </a:t>
            </a:r>
          </a:p>
        </p:txBody>
      </p:sp>
      <p:grpSp>
        <p:nvGrpSpPr>
          <p:cNvPr id="3" name="Group 3"/>
          <p:cNvGrpSpPr/>
          <p:nvPr/>
        </p:nvGrpSpPr>
        <p:grpSpPr>
          <a:xfrm>
            <a:off x="1028700" y="3097532"/>
            <a:ext cx="6603226" cy="4402151"/>
            <a:chOff x="0" y="0"/>
            <a:chExt cx="8804301" cy="5869534"/>
          </a:xfrm>
        </p:grpSpPr>
        <p:sp>
          <p:nvSpPr>
            <p:cNvPr id="4" name="Freeform 4"/>
            <p:cNvSpPr/>
            <p:nvPr/>
          </p:nvSpPr>
          <p:spPr>
            <a:xfrm>
              <a:off x="2934767" y="0"/>
              <a:ext cx="5869534" cy="5869534"/>
            </a:xfrm>
            <a:custGeom>
              <a:avLst/>
              <a:gdLst/>
              <a:ahLst/>
              <a:cxnLst/>
              <a:rect l="l" t="t" r="r" b="b"/>
              <a:pathLst>
                <a:path w="5869534" h="5869534">
                  <a:moveTo>
                    <a:pt x="0" y="0"/>
                  </a:moveTo>
                  <a:lnTo>
                    <a:pt x="5869534" y="0"/>
                  </a:lnTo>
                  <a:lnTo>
                    <a:pt x="5869534" y="5869534"/>
                  </a:lnTo>
                  <a:lnTo>
                    <a:pt x="0" y="5869534"/>
                  </a:lnTo>
                  <a:lnTo>
                    <a:pt x="0" y="0"/>
                  </a:lnTo>
                  <a:close/>
                </a:path>
              </a:pathLst>
            </a:custGeom>
            <a:blipFill>
              <a:blip r:embed="rId2"/>
              <a:stretch>
                <a:fillRect/>
              </a:stretch>
            </a:blipFill>
          </p:spPr>
          <p:txBody>
            <a:bodyPr/>
            <a:lstStyle/>
            <a:p>
              <a:endParaRPr lang="tr-TR"/>
            </a:p>
          </p:txBody>
        </p:sp>
        <p:sp>
          <p:nvSpPr>
            <p:cNvPr id="5" name="Freeform 5"/>
            <p:cNvSpPr/>
            <p:nvPr/>
          </p:nvSpPr>
          <p:spPr>
            <a:xfrm>
              <a:off x="0" y="0"/>
              <a:ext cx="5869534" cy="5869534"/>
            </a:xfrm>
            <a:custGeom>
              <a:avLst/>
              <a:gdLst/>
              <a:ahLst/>
              <a:cxnLst/>
              <a:rect l="l" t="t" r="r" b="b"/>
              <a:pathLst>
                <a:path w="5869534" h="5869534">
                  <a:moveTo>
                    <a:pt x="0" y="0"/>
                  </a:moveTo>
                  <a:lnTo>
                    <a:pt x="5869534" y="0"/>
                  </a:lnTo>
                  <a:lnTo>
                    <a:pt x="5869534" y="5869534"/>
                  </a:lnTo>
                  <a:lnTo>
                    <a:pt x="0" y="58695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grpSp>
      <p:sp>
        <p:nvSpPr>
          <p:cNvPr id="6" name="TextBox 6"/>
          <p:cNvSpPr txBox="1"/>
          <p:nvPr/>
        </p:nvSpPr>
        <p:spPr>
          <a:xfrm>
            <a:off x="4987424" y="4534338"/>
            <a:ext cx="12822991" cy="1532648"/>
          </a:xfrm>
          <a:prstGeom prst="rect">
            <a:avLst/>
          </a:prstGeom>
        </p:spPr>
        <p:txBody>
          <a:bodyPr lIns="0" tIns="0" rIns="0" bIns="0" rtlCol="0" anchor="t">
            <a:spAutoFit/>
          </a:bodyPr>
          <a:lstStyle/>
          <a:p>
            <a:pPr algn="ctr">
              <a:lnSpc>
                <a:spcPts val="6034"/>
              </a:lnSpc>
            </a:pPr>
            <a:r>
              <a:rPr lang="en-US" sz="5028">
                <a:solidFill>
                  <a:srgbClr val="FFFFFF"/>
                </a:solidFill>
                <a:latin typeface="HK Grotesk Bold"/>
              </a:rPr>
              <a:t>Makine Öğrenimi ve Derin Öğrenme ile Güçlendirilmiş IDS Çözümü Analizi</a:t>
            </a:r>
          </a:p>
        </p:txBody>
      </p:sp>
      <p:sp>
        <p:nvSpPr>
          <p:cNvPr id="7" name="TextBox 7"/>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a:solidFill>
                  <a:srgbClr val="FFFFFF"/>
                </a:solidFill>
                <a:latin typeface="HK Grotesk Medium"/>
              </a:rPr>
              <a:t>01</a:t>
            </a:r>
          </a:p>
        </p:txBody>
      </p:sp>
      <p:sp>
        <p:nvSpPr>
          <p:cNvPr id="8" name="Freeform 8"/>
          <p:cNvSpPr/>
          <p:nvPr/>
        </p:nvSpPr>
        <p:spPr>
          <a:xfrm>
            <a:off x="428628" y="325905"/>
            <a:ext cx="2365809" cy="2356073"/>
          </a:xfrm>
          <a:custGeom>
            <a:avLst/>
            <a:gdLst/>
            <a:ahLst/>
            <a:cxnLst/>
            <a:rect l="l" t="t" r="r" b="b"/>
            <a:pathLst>
              <a:path w="2365809" h="2356073">
                <a:moveTo>
                  <a:pt x="0" y="0"/>
                </a:moveTo>
                <a:lnTo>
                  <a:pt x="2365809" y="0"/>
                </a:lnTo>
                <a:lnTo>
                  <a:pt x="2365809" y="2356074"/>
                </a:lnTo>
                <a:lnTo>
                  <a:pt x="0" y="2356074"/>
                </a:lnTo>
                <a:lnTo>
                  <a:pt x="0" y="0"/>
                </a:lnTo>
                <a:close/>
              </a:path>
            </a:pathLst>
          </a:custGeom>
          <a:blipFill>
            <a:blip r:embed="rId5"/>
            <a:stretch>
              <a:fillRect/>
            </a:stretch>
          </a:blipFill>
        </p:spPr>
        <p:txBody>
          <a:bodyPr/>
          <a:lstStyle/>
          <a:p>
            <a:endParaRPr lang="tr-TR"/>
          </a:p>
        </p:txBody>
      </p:sp>
      <p:sp>
        <p:nvSpPr>
          <p:cNvPr id="9" name="Freeform 9"/>
          <p:cNvSpPr/>
          <p:nvPr/>
        </p:nvSpPr>
        <p:spPr>
          <a:xfrm>
            <a:off x="15559379" y="305170"/>
            <a:ext cx="2367737" cy="2376809"/>
          </a:xfrm>
          <a:custGeom>
            <a:avLst/>
            <a:gdLst/>
            <a:ahLst/>
            <a:cxnLst/>
            <a:rect l="l" t="t" r="r" b="b"/>
            <a:pathLst>
              <a:path w="2367737" h="2376809">
                <a:moveTo>
                  <a:pt x="0" y="0"/>
                </a:moveTo>
                <a:lnTo>
                  <a:pt x="2367737" y="0"/>
                </a:lnTo>
                <a:lnTo>
                  <a:pt x="2367737" y="2376809"/>
                </a:lnTo>
                <a:lnTo>
                  <a:pt x="0" y="2376809"/>
                </a:lnTo>
                <a:lnTo>
                  <a:pt x="0" y="0"/>
                </a:lnTo>
                <a:close/>
              </a:path>
            </a:pathLst>
          </a:custGeom>
          <a:blipFill>
            <a:blip r:embed="rId6"/>
            <a:stretch>
              <a:fillRect/>
            </a:stretch>
          </a:blipFill>
        </p:spPr>
        <p:txBody>
          <a:bodyPr/>
          <a:lstStyle/>
          <a:p>
            <a:endParaRPr lang="tr-TR"/>
          </a:p>
        </p:txBody>
      </p:sp>
      <p:sp>
        <p:nvSpPr>
          <p:cNvPr id="10" name="TextBox 10"/>
          <p:cNvSpPr txBox="1"/>
          <p:nvPr/>
        </p:nvSpPr>
        <p:spPr>
          <a:xfrm>
            <a:off x="6008823" y="665742"/>
            <a:ext cx="6336171" cy="838200"/>
          </a:xfrm>
          <a:prstGeom prst="rect">
            <a:avLst/>
          </a:prstGeom>
        </p:spPr>
        <p:txBody>
          <a:bodyPr lIns="0" tIns="0" rIns="0" bIns="0" rtlCol="0" anchor="t">
            <a:spAutoFit/>
          </a:bodyPr>
          <a:lstStyle/>
          <a:p>
            <a:pPr algn="ctr">
              <a:lnSpc>
                <a:spcPts val="3359"/>
              </a:lnSpc>
            </a:pPr>
            <a:r>
              <a:rPr lang="en-US" sz="2799">
                <a:solidFill>
                  <a:srgbClr val="FFFFFF"/>
                </a:solidFill>
                <a:latin typeface="HK Grotesk Bold"/>
              </a:rPr>
              <a:t>BİTİRME PROJESİ</a:t>
            </a:r>
          </a:p>
          <a:p>
            <a:pPr algn="ctr">
              <a:lnSpc>
                <a:spcPts val="3359"/>
              </a:lnSpc>
            </a:pPr>
            <a:r>
              <a:rPr lang="en-US" sz="2799">
                <a:solidFill>
                  <a:srgbClr val="FFFFFF"/>
                </a:solidFill>
                <a:latin typeface="HK Grotesk Bold"/>
              </a:rPr>
              <a:t>2024</a:t>
            </a:r>
          </a:p>
        </p:txBody>
      </p:sp>
    </p:spTree>
  </p:cSld>
  <p:clrMapOvr>
    <a:masterClrMapping/>
  </p:clrMapOvr>
  <mc:AlternateContent xmlns:mc="http://schemas.openxmlformats.org/markup-compatibility/2006" xmlns:p14="http://schemas.microsoft.com/office/powerpoint/2010/main">
    <mc:Choice Requires="p14">
      <p:transition spd="med" p14:dur="510">
        <p:fade thruBlk="1"/>
      </p:transition>
    </mc:Choice>
    <mc:Fallback xmlns="">
      <p:transition spd="med">
        <p:fade thruBlk="1"/>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479563" y="0"/>
            <a:ext cx="1808437" cy="1808437"/>
          </a:xfrm>
          <a:custGeom>
            <a:avLst/>
            <a:gdLst/>
            <a:ahLst/>
            <a:cxnLst/>
            <a:rect l="l" t="t" r="r" b="b"/>
            <a:pathLst>
              <a:path w="1808437" h="1808437">
                <a:moveTo>
                  <a:pt x="0" y="0"/>
                </a:moveTo>
                <a:lnTo>
                  <a:pt x="1808437" y="0"/>
                </a:lnTo>
                <a:lnTo>
                  <a:pt x="1808437" y="1808437"/>
                </a:lnTo>
                <a:lnTo>
                  <a:pt x="0" y="1808437"/>
                </a:lnTo>
                <a:lnTo>
                  <a:pt x="0" y="0"/>
                </a:lnTo>
                <a:close/>
              </a:path>
            </a:pathLst>
          </a:custGeom>
          <a:blipFill>
            <a:blip r:embed="rId2"/>
            <a:stretch>
              <a:fillRect/>
            </a:stretch>
          </a:blipFill>
        </p:spPr>
        <p:txBody>
          <a:bodyPr/>
          <a:lstStyle/>
          <a:p>
            <a:endParaRPr lang="tr-TR"/>
          </a:p>
        </p:txBody>
      </p:sp>
      <p:sp>
        <p:nvSpPr>
          <p:cNvPr id="3" name="Freeform 3"/>
          <p:cNvSpPr/>
          <p:nvPr/>
        </p:nvSpPr>
        <p:spPr>
          <a:xfrm rot="-10800000">
            <a:off x="0" y="8478563"/>
            <a:ext cx="1808437" cy="1808437"/>
          </a:xfrm>
          <a:custGeom>
            <a:avLst/>
            <a:gdLst/>
            <a:ahLst/>
            <a:cxnLst/>
            <a:rect l="l" t="t" r="r" b="b"/>
            <a:pathLst>
              <a:path w="1808437" h="1808437">
                <a:moveTo>
                  <a:pt x="1808437" y="1808437"/>
                </a:moveTo>
                <a:lnTo>
                  <a:pt x="0" y="1808437"/>
                </a:lnTo>
                <a:lnTo>
                  <a:pt x="0" y="0"/>
                </a:lnTo>
                <a:lnTo>
                  <a:pt x="1808437" y="0"/>
                </a:lnTo>
                <a:lnTo>
                  <a:pt x="1808437" y="1808437"/>
                </a:lnTo>
                <a:close/>
              </a:path>
            </a:pathLst>
          </a:custGeom>
          <a:blipFill>
            <a:blip r:embed="rId2"/>
            <a:stretch>
              <a:fillRect/>
            </a:stretch>
          </a:blipFill>
        </p:spPr>
        <p:txBody>
          <a:bodyPr/>
          <a:lstStyle/>
          <a:p>
            <a:endParaRPr lang="tr-TR"/>
          </a:p>
        </p:txBody>
      </p:sp>
      <p:sp>
        <p:nvSpPr>
          <p:cNvPr id="4" name="Freeform 4"/>
          <p:cNvSpPr/>
          <p:nvPr/>
        </p:nvSpPr>
        <p:spPr>
          <a:xfrm>
            <a:off x="1717614" y="236595"/>
            <a:ext cx="14761949" cy="9813810"/>
          </a:xfrm>
          <a:custGeom>
            <a:avLst/>
            <a:gdLst/>
            <a:ahLst/>
            <a:cxnLst/>
            <a:rect l="l" t="t" r="r" b="b"/>
            <a:pathLst>
              <a:path w="14761949" h="9813810">
                <a:moveTo>
                  <a:pt x="0" y="0"/>
                </a:moveTo>
                <a:lnTo>
                  <a:pt x="14761949" y="0"/>
                </a:lnTo>
                <a:lnTo>
                  <a:pt x="14761949" y="9813810"/>
                </a:lnTo>
                <a:lnTo>
                  <a:pt x="0" y="9813810"/>
                </a:lnTo>
                <a:lnTo>
                  <a:pt x="0" y="0"/>
                </a:lnTo>
                <a:close/>
              </a:path>
            </a:pathLst>
          </a:custGeom>
          <a:blipFill>
            <a:blip r:embed="rId3"/>
            <a:stretch>
              <a:fillRect/>
            </a:stretch>
          </a:blipFill>
        </p:spPr>
        <p:txBody>
          <a:bodyPr/>
          <a:lstStyle/>
          <a:p>
            <a:endParaRPr lang="tr-TR"/>
          </a:p>
        </p:txBody>
      </p:sp>
      <p:sp>
        <p:nvSpPr>
          <p:cNvPr id="5" name="TextBox 5"/>
          <p:cNvSpPr txBox="1"/>
          <p:nvPr/>
        </p:nvSpPr>
        <p:spPr>
          <a:xfrm rot="5400000">
            <a:off x="15382616" y="3809602"/>
            <a:ext cx="4519281" cy="516950"/>
          </a:xfrm>
          <a:prstGeom prst="rect">
            <a:avLst/>
          </a:prstGeom>
        </p:spPr>
        <p:txBody>
          <a:bodyPr lIns="0" tIns="0" rIns="0" bIns="0" rtlCol="0" anchor="t">
            <a:spAutoFit/>
          </a:bodyPr>
          <a:lstStyle/>
          <a:p>
            <a:pPr algn="ctr">
              <a:lnSpc>
                <a:spcPts val="3958"/>
              </a:lnSpc>
            </a:pPr>
            <a:r>
              <a:rPr lang="en-US" sz="3598">
                <a:solidFill>
                  <a:srgbClr val="191824"/>
                </a:solidFill>
                <a:latin typeface="HK Grotesk Bold"/>
              </a:rPr>
              <a:t>MODEL: ML</a:t>
            </a:r>
          </a:p>
        </p:txBody>
      </p:sp>
      <p:sp>
        <p:nvSpPr>
          <p:cNvPr id="6" name="TextBox 6"/>
          <p:cNvSpPr txBox="1"/>
          <p:nvPr/>
        </p:nvSpPr>
        <p:spPr>
          <a:xfrm rot="-5400000">
            <a:off x="-749880" y="6699983"/>
            <a:ext cx="3032356" cy="524804"/>
          </a:xfrm>
          <a:prstGeom prst="rect">
            <a:avLst/>
          </a:prstGeom>
        </p:spPr>
        <p:txBody>
          <a:bodyPr lIns="0" tIns="0" rIns="0" bIns="0" rtlCol="0" anchor="t">
            <a:spAutoFit/>
          </a:bodyPr>
          <a:lstStyle/>
          <a:p>
            <a:pPr algn="ctr">
              <a:lnSpc>
                <a:spcPts val="4084"/>
              </a:lnSpc>
            </a:pPr>
            <a:r>
              <a:rPr lang="en-US" sz="3712">
                <a:solidFill>
                  <a:srgbClr val="191824"/>
                </a:solidFill>
                <a:latin typeface="HK Grotesk Bold"/>
              </a:rPr>
              <a:t>BULGULAR</a:t>
            </a:r>
          </a:p>
        </p:txBody>
      </p:sp>
      <p:sp>
        <p:nvSpPr>
          <p:cNvPr id="7" name="Freeform 7"/>
          <p:cNvSpPr/>
          <p:nvPr/>
        </p:nvSpPr>
        <p:spPr>
          <a:xfrm rot="-10800000">
            <a:off x="0" y="0"/>
            <a:ext cx="1381961" cy="1514100"/>
          </a:xfrm>
          <a:custGeom>
            <a:avLst/>
            <a:gdLst/>
            <a:ahLst/>
            <a:cxnLst/>
            <a:rect l="l" t="t" r="r" b="b"/>
            <a:pathLst>
              <a:path w="1381961" h="1514100">
                <a:moveTo>
                  <a:pt x="0" y="0"/>
                </a:moveTo>
                <a:lnTo>
                  <a:pt x="1381961" y="0"/>
                </a:lnTo>
                <a:lnTo>
                  <a:pt x="1381961" y="1514100"/>
                </a:lnTo>
                <a:lnTo>
                  <a:pt x="0" y="15141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8" name="Freeform 8"/>
          <p:cNvSpPr/>
          <p:nvPr/>
        </p:nvSpPr>
        <p:spPr>
          <a:xfrm rot="-21600000">
            <a:off x="16639813" y="8481218"/>
            <a:ext cx="1648187" cy="1805782"/>
          </a:xfrm>
          <a:custGeom>
            <a:avLst/>
            <a:gdLst/>
            <a:ahLst/>
            <a:cxnLst/>
            <a:rect l="l" t="t" r="r" b="b"/>
            <a:pathLst>
              <a:path w="1648187" h="1805782">
                <a:moveTo>
                  <a:pt x="1648187" y="1805782"/>
                </a:moveTo>
                <a:lnTo>
                  <a:pt x="0" y="1805782"/>
                </a:lnTo>
                <a:lnTo>
                  <a:pt x="0" y="0"/>
                </a:lnTo>
                <a:lnTo>
                  <a:pt x="1648187" y="0"/>
                </a:lnTo>
                <a:lnTo>
                  <a:pt x="1648187" y="1805782"/>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Tree>
  </p:cSld>
  <p:clrMapOvr>
    <a:masterClrMapping/>
  </p:clrMapOvr>
  <mc:AlternateContent xmlns:mc="http://schemas.openxmlformats.org/markup-compatibility/2006" xmlns:p14="http://schemas.microsoft.com/office/powerpoint/2010/main">
    <mc:Choice Requires="p14">
      <p:transition spd="med" p14:dur="510">
        <p:fade thruBlk="1"/>
      </p:transition>
    </mc:Choice>
    <mc:Fallback xmlns="">
      <p:transition spd="med">
        <p:fade thruBlk="1"/>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479563" y="0"/>
            <a:ext cx="1808437" cy="1808437"/>
          </a:xfrm>
          <a:custGeom>
            <a:avLst/>
            <a:gdLst/>
            <a:ahLst/>
            <a:cxnLst/>
            <a:rect l="l" t="t" r="r" b="b"/>
            <a:pathLst>
              <a:path w="1808437" h="1808437">
                <a:moveTo>
                  <a:pt x="0" y="0"/>
                </a:moveTo>
                <a:lnTo>
                  <a:pt x="1808437" y="0"/>
                </a:lnTo>
                <a:lnTo>
                  <a:pt x="1808437" y="1808437"/>
                </a:lnTo>
                <a:lnTo>
                  <a:pt x="0" y="1808437"/>
                </a:lnTo>
                <a:lnTo>
                  <a:pt x="0" y="0"/>
                </a:lnTo>
                <a:close/>
              </a:path>
            </a:pathLst>
          </a:custGeom>
          <a:blipFill>
            <a:blip r:embed="rId2"/>
            <a:stretch>
              <a:fillRect/>
            </a:stretch>
          </a:blipFill>
        </p:spPr>
        <p:txBody>
          <a:bodyPr/>
          <a:lstStyle/>
          <a:p>
            <a:endParaRPr lang="tr-TR"/>
          </a:p>
        </p:txBody>
      </p:sp>
      <p:sp>
        <p:nvSpPr>
          <p:cNvPr id="3" name="Freeform 3"/>
          <p:cNvSpPr/>
          <p:nvPr/>
        </p:nvSpPr>
        <p:spPr>
          <a:xfrm rot="-10800000">
            <a:off x="0" y="0"/>
            <a:ext cx="1381961" cy="1514100"/>
          </a:xfrm>
          <a:custGeom>
            <a:avLst/>
            <a:gdLst/>
            <a:ahLst/>
            <a:cxnLst/>
            <a:rect l="l" t="t" r="r" b="b"/>
            <a:pathLst>
              <a:path w="1381961" h="1514100">
                <a:moveTo>
                  <a:pt x="0" y="0"/>
                </a:moveTo>
                <a:lnTo>
                  <a:pt x="1381961" y="0"/>
                </a:lnTo>
                <a:lnTo>
                  <a:pt x="1381961" y="1514100"/>
                </a:lnTo>
                <a:lnTo>
                  <a:pt x="0" y="15141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4" name="Freeform 4"/>
          <p:cNvSpPr/>
          <p:nvPr/>
        </p:nvSpPr>
        <p:spPr>
          <a:xfrm rot="-21600000">
            <a:off x="16639813" y="8481218"/>
            <a:ext cx="1648187" cy="1805782"/>
          </a:xfrm>
          <a:custGeom>
            <a:avLst/>
            <a:gdLst/>
            <a:ahLst/>
            <a:cxnLst/>
            <a:rect l="l" t="t" r="r" b="b"/>
            <a:pathLst>
              <a:path w="1648187" h="1805782">
                <a:moveTo>
                  <a:pt x="1648187" y="1805782"/>
                </a:moveTo>
                <a:lnTo>
                  <a:pt x="0" y="1805782"/>
                </a:lnTo>
                <a:lnTo>
                  <a:pt x="0" y="0"/>
                </a:lnTo>
                <a:lnTo>
                  <a:pt x="1648187" y="0"/>
                </a:lnTo>
                <a:lnTo>
                  <a:pt x="1648187" y="1805782"/>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5" name="Freeform 5"/>
          <p:cNvSpPr/>
          <p:nvPr/>
        </p:nvSpPr>
        <p:spPr>
          <a:xfrm rot="-10800000">
            <a:off x="0" y="8478563"/>
            <a:ext cx="1808437" cy="1808437"/>
          </a:xfrm>
          <a:custGeom>
            <a:avLst/>
            <a:gdLst/>
            <a:ahLst/>
            <a:cxnLst/>
            <a:rect l="l" t="t" r="r" b="b"/>
            <a:pathLst>
              <a:path w="1808437" h="1808437">
                <a:moveTo>
                  <a:pt x="1808437" y="1808437"/>
                </a:moveTo>
                <a:lnTo>
                  <a:pt x="0" y="1808437"/>
                </a:lnTo>
                <a:lnTo>
                  <a:pt x="0" y="0"/>
                </a:lnTo>
                <a:lnTo>
                  <a:pt x="1808437" y="0"/>
                </a:lnTo>
                <a:lnTo>
                  <a:pt x="1808437" y="1808437"/>
                </a:lnTo>
                <a:close/>
              </a:path>
            </a:pathLst>
          </a:custGeom>
          <a:blipFill>
            <a:blip r:embed="rId2"/>
            <a:stretch>
              <a:fillRect/>
            </a:stretch>
          </a:blipFill>
        </p:spPr>
        <p:txBody>
          <a:bodyPr/>
          <a:lstStyle/>
          <a:p>
            <a:endParaRPr lang="tr-TR"/>
          </a:p>
        </p:txBody>
      </p:sp>
      <p:sp>
        <p:nvSpPr>
          <p:cNvPr id="6" name="Freeform 6"/>
          <p:cNvSpPr/>
          <p:nvPr/>
        </p:nvSpPr>
        <p:spPr>
          <a:xfrm>
            <a:off x="3956589" y="209469"/>
            <a:ext cx="9948345" cy="9868063"/>
          </a:xfrm>
          <a:custGeom>
            <a:avLst/>
            <a:gdLst/>
            <a:ahLst/>
            <a:cxnLst/>
            <a:rect l="l" t="t" r="r" b="b"/>
            <a:pathLst>
              <a:path w="9948345" h="9868063">
                <a:moveTo>
                  <a:pt x="0" y="0"/>
                </a:moveTo>
                <a:lnTo>
                  <a:pt x="9948345" y="0"/>
                </a:lnTo>
                <a:lnTo>
                  <a:pt x="9948345" y="9868062"/>
                </a:lnTo>
                <a:lnTo>
                  <a:pt x="0" y="9868062"/>
                </a:lnTo>
                <a:lnTo>
                  <a:pt x="0" y="0"/>
                </a:lnTo>
                <a:close/>
              </a:path>
            </a:pathLst>
          </a:custGeom>
          <a:blipFill>
            <a:blip r:embed="rId5"/>
            <a:stretch>
              <a:fillRect/>
            </a:stretch>
          </a:blipFill>
        </p:spPr>
        <p:txBody>
          <a:bodyPr/>
          <a:lstStyle/>
          <a:p>
            <a:endParaRPr lang="tr-TR"/>
          </a:p>
        </p:txBody>
      </p:sp>
      <p:sp>
        <p:nvSpPr>
          <p:cNvPr id="7" name="TextBox 7"/>
          <p:cNvSpPr txBox="1"/>
          <p:nvPr/>
        </p:nvSpPr>
        <p:spPr>
          <a:xfrm>
            <a:off x="13768719" y="7961613"/>
            <a:ext cx="4519281" cy="516950"/>
          </a:xfrm>
          <a:prstGeom prst="rect">
            <a:avLst/>
          </a:prstGeom>
        </p:spPr>
        <p:txBody>
          <a:bodyPr lIns="0" tIns="0" rIns="0" bIns="0" rtlCol="0" anchor="t">
            <a:spAutoFit/>
          </a:bodyPr>
          <a:lstStyle/>
          <a:p>
            <a:pPr algn="ctr">
              <a:lnSpc>
                <a:spcPts val="3958"/>
              </a:lnSpc>
            </a:pPr>
            <a:r>
              <a:rPr lang="en-US" sz="3598">
                <a:solidFill>
                  <a:srgbClr val="191824"/>
                </a:solidFill>
                <a:latin typeface="HK Grotesk Bold"/>
              </a:rPr>
              <a:t>MODEL: ML</a:t>
            </a:r>
          </a:p>
        </p:txBody>
      </p:sp>
      <p:sp>
        <p:nvSpPr>
          <p:cNvPr id="8" name="TextBox 8"/>
          <p:cNvSpPr txBox="1"/>
          <p:nvPr/>
        </p:nvSpPr>
        <p:spPr>
          <a:xfrm>
            <a:off x="0" y="1565085"/>
            <a:ext cx="4092805" cy="524804"/>
          </a:xfrm>
          <a:prstGeom prst="rect">
            <a:avLst/>
          </a:prstGeom>
        </p:spPr>
        <p:txBody>
          <a:bodyPr lIns="0" tIns="0" rIns="0" bIns="0" rtlCol="0" anchor="t">
            <a:spAutoFit/>
          </a:bodyPr>
          <a:lstStyle/>
          <a:p>
            <a:pPr algn="ctr">
              <a:lnSpc>
                <a:spcPts val="4084"/>
              </a:lnSpc>
            </a:pPr>
            <a:r>
              <a:rPr lang="en-US" sz="3712">
                <a:solidFill>
                  <a:srgbClr val="191824"/>
                </a:solidFill>
                <a:latin typeface="HK Grotesk Bold"/>
              </a:rPr>
              <a:t>BULGULAR</a:t>
            </a:r>
          </a:p>
        </p:txBody>
      </p:sp>
    </p:spTree>
  </p:cSld>
  <p:clrMapOvr>
    <a:masterClrMapping/>
  </p:clrMapOvr>
  <mc:AlternateContent xmlns:mc="http://schemas.openxmlformats.org/markup-compatibility/2006" xmlns:p14="http://schemas.microsoft.com/office/powerpoint/2010/main">
    <mc:Choice Requires="p14">
      <p:transition spd="med" p14:dur="510">
        <p:fade thruBlk="1"/>
      </p:transition>
    </mc:Choice>
    <mc:Fallback xmlns="">
      <p:transition spd="med">
        <p:fade thruBlk="1"/>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479563" y="0"/>
            <a:ext cx="1808437" cy="1808437"/>
          </a:xfrm>
          <a:custGeom>
            <a:avLst/>
            <a:gdLst/>
            <a:ahLst/>
            <a:cxnLst/>
            <a:rect l="l" t="t" r="r" b="b"/>
            <a:pathLst>
              <a:path w="1808437" h="1808437">
                <a:moveTo>
                  <a:pt x="0" y="0"/>
                </a:moveTo>
                <a:lnTo>
                  <a:pt x="1808437" y="0"/>
                </a:lnTo>
                <a:lnTo>
                  <a:pt x="1808437" y="1808437"/>
                </a:lnTo>
                <a:lnTo>
                  <a:pt x="0" y="1808437"/>
                </a:lnTo>
                <a:lnTo>
                  <a:pt x="0" y="0"/>
                </a:lnTo>
                <a:close/>
              </a:path>
            </a:pathLst>
          </a:custGeom>
          <a:blipFill>
            <a:blip r:embed="rId2"/>
            <a:stretch>
              <a:fillRect/>
            </a:stretch>
          </a:blipFill>
        </p:spPr>
        <p:txBody>
          <a:bodyPr/>
          <a:lstStyle/>
          <a:p>
            <a:endParaRPr lang="tr-TR"/>
          </a:p>
        </p:txBody>
      </p:sp>
      <p:sp>
        <p:nvSpPr>
          <p:cNvPr id="3" name="Freeform 3"/>
          <p:cNvSpPr/>
          <p:nvPr/>
        </p:nvSpPr>
        <p:spPr>
          <a:xfrm rot="-10800000">
            <a:off x="0" y="0"/>
            <a:ext cx="1381961" cy="1514100"/>
          </a:xfrm>
          <a:custGeom>
            <a:avLst/>
            <a:gdLst/>
            <a:ahLst/>
            <a:cxnLst/>
            <a:rect l="l" t="t" r="r" b="b"/>
            <a:pathLst>
              <a:path w="1381961" h="1514100">
                <a:moveTo>
                  <a:pt x="0" y="0"/>
                </a:moveTo>
                <a:lnTo>
                  <a:pt x="1381961" y="0"/>
                </a:lnTo>
                <a:lnTo>
                  <a:pt x="1381961" y="1514100"/>
                </a:lnTo>
                <a:lnTo>
                  <a:pt x="0" y="15141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4" name="Freeform 4"/>
          <p:cNvSpPr/>
          <p:nvPr/>
        </p:nvSpPr>
        <p:spPr>
          <a:xfrm rot="-21600000">
            <a:off x="16639813" y="8481218"/>
            <a:ext cx="1648187" cy="1805782"/>
          </a:xfrm>
          <a:custGeom>
            <a:avLst/>
            <a:gdLst/>
            <a:ahLst/>
            <a:cxnLst/>
            <a:rect l="l" t="t" r="r" b="b"/>
            <a:pathLst>
              <a:path w="1648187" h="1805782">
                <a:moveTo>
                  <a:pt x="1648187" y="1805782"/>
                </a:moveTo>
                <a:lnTo>
                  <a:pt x="0" y="1805782"/>
                </a:lnTo>
                <a:lnTo>
                  <a:pt x="0" y="0"/>
                </a:lnTo>
                <a:lnTo>
                  <a:pt x="1648187" y="0"/>
                </a:lnTo>
                <a:lnTo>
                  <a:pt x="1648187" y="1805782"/>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5" name="Freeform 5"/>
          <p:cNvSpPr/>
          <p:nvPr/>
        </p:nvSpPr>
        <p:spPr>
          <a:xfrm rot="-10800000">
            <a:off x="0" y="8478563"/>
            <a:ext cx="1808437" cy="1808437"/>
          </a:xfrm>
          <a:custGeom>
            <a:avLst/>
            <a:gdLst/>
            <a:ahLst/>
            <a:cxnLst/>
            <a:rect l="l" t="t" r="r" b="b"/>
            <a:pathLst>
              <a:path w="1808437" h="1808437">
                <a:moveTo>
                  <a:pt x="1808437" y="1808437"/>
                </a:moveTo>
                <a:lnTo>
                  <a:pt x="0" y="1808437"/>
                </a:lnTo>
                <a:lnTo>
                  <a:pt x="0" y="0"/>
                </a:lnTo>
                <a:lnTo>
                  <a:pt x="1808437" y="0"/>
                </a:lnTo>
                <a:lnTo>
                  <a:pt x="1808437" y="1808437"/>
                </a:lnTo>
                <a:close/>
              </a:path>
            </a:pathLst>
          </a:custGeom>
          <a:blipFill>
            <a:blip r:embed="rId2"/>
            <a:stretch>
              <a:fillRect/>
            </a:stretch>
          </a:blipFill>
        </p:spPr>
        <p:txBody>
          <a:bodyPr/>
          <a:lstStyle/>
          <a:p>
            <a:endParaRPr lang="tr-TR"/>
          </a:p>
        </p:txBody>
      </p:sp>
      <p:sp>
        <p:nvSpPr>
          <p:cNvPr id="6" name="Freeform 6"/>
          <p:cNvSpPr/>
          <p:nvPr/>
        </p:nvSpPr>
        <p:spPr>
          <a:xfrm>
            <a:off x="4092805" y="1869860"/>
            <a:ext cx="10066293" cy="6547280"/>
          </a:xfrm>
          <a:custGeom>
            <a:avLst/>
            <a:gdLst/>
            <a:ahLst/>
            <a:cxnLst/>
            <a:rect l="l" t="t" r="r" b="b"/>
            <a:pathLst>
              <a:path w="10066293" h="6547280">
                <a:moveTo>
                  <a:pt x="0" y="0"/>
                </a:moveTo>
                <a:lnTo>
                  <a:pt x="10066293" y="0"/>
                </a:lnTo>
                <a:lnTo>
                  <a:pt x="10066293" y="6547280"/>
                </a:lnTo>
                <a:lnTo>
                  <a:pt x="0" y="6547280"/>
                </a:lnTo>
                <a:lnTo>
                  <a:pt x="0" y="0"/>
                </a:lnTo>
                <a:close/>
              </a:path>
            </a:pathLst>
          </a:custGeom>
          <a:blipFill>
            <a:blip r:embed="rId5"/>
            <a:stretch>
              <a:fillRect/>
            </a:stretch>
          </a:blipFill>
        </p:spPr>
        <p:txBody>
          <a:bodyPr/>
          <a:lstStyle/>
          <a:p>
            <a:endParaRPr lang="tr-TR"/>
          </a:p>
        </p:txBody>
      </p:sp>
      <p:sp>
        <p:nvSpPr>
          <p:cNvPr id="7" name="TextBox 7"/>
          <p:cNvSpPr txBox="1"/>
          <p:nvPr/>
        </p:nvSpPr>
        <p:spPr>
          <a:xfrm>
            <a:off x="13768719" y="7961613"/>
            <a:ext cx="4519281" cy="523028"/>
          </a:xfrm>
          <a:prstGeom prst="rect">
            <a:avLst/>
          </a:prstGeom>
        </p:spPr>
        <p:txBody>
          <a:bodyPr lIns="0" tIns="0" rIns="0" bIns="0" rtlCol="0" anchor="t">
            <a:spAutoFit/>
          </a:bodyPr>
          <a:lstStyle/>
          <a:p>
            <a:pPr algn="ctr">
              <a:lnSpc>
                <a:spcPts val="3958"/>
              </a:lnSpc>
            </a:pPr>
            <a:r>
              <a:rPr lang="en-US" sz="3598" dirty="0">
                <a:solidFill>
                  <a:srgbClr val="191824"/>
                </a:solidFill>
                <a:latin typeface="HK Grotesk Bold"/>
              </a:rPr>
              <a:t>MODEL: </a:t>
            </a:r>
            <a:r>
              <a:rPr lang="tr-TR" sz="3598" dirty="0">
                <a:solidFill>
                  <a:srgbClr val="191824"/>
                </a:solidFill>
                <a:latin typeface="HK Grotesk Bold"/>
              </a:rPr>
              <a:t>D</a:t>
            </a:r>
            <a:r>
              <a:rPr lang="en-US" sz="3598" dirty="0">
                <a:solidFill>
                  <a:srgbClr val="191824"/>
                </a:solidFill>
                <a:latin typeface="HK Grotesk Bold"/>
              </a:rPr>
              <a:t>L</a:t>
            </a:r>
          </a:p>
        </p:txBody>
      </p:sp>
      <p:sp>
        <p:nvSpPr>
          <p:cNvPr id="8" name="TextBox 8"/>
          <p:cNvSpPr txBox="1"/>
          <p:nvPr/>
        </p:nvSpPr>
        <p:spPr>
          <a:xfrm>
            <a:off x="0" y="1565085"/>
            <a:ext cx="4092805" cy="524804"/>
          </a:xfrm>
          <a:prstGeom prst="rect">
            <a:avLst/>
          </a:prstGeom>
        </p:spPr>
        <p:txBody>
          <a:bodyPr lIns="0" tIns="0" rIns="0" bIns="0" rtlCol="0" anchor="t">
            <a:spAutoFit/>
          </a:bodyPr>
          <a:lstStyle/>
          <a:p>
            <a:pPr algn="ctr">
              <a:lnSpc>
                <a:spcPts val="4084"/>
              </a:lnSpc>
            </a:pPr>
            <a:r>
              <a:rPr lang="en-US" sz="3712">
                <a:solidFill>
                  <a:srgbClr val="191824"/>
                </a:solidFill>
                <a:latin typeface="HK Grotesk Bold"/>
              </a:rPr>
              <a:t>BULGULAR</a:t>
            </a:r>
          </a:p>
        </p:txBody>
      </p:sp>
    </p:spTree>
  </p:cSld>
  <p:clrMapOvr>
    <a:masterClrMapping/>
  </p:clrMapOvr>
  <mc:AlternateContent xmlns:mc="http://schemas.openxmlformats.org/markup-compatibility/2006" xmlns:p14="http://schemas.microsoft.com/office/powerpoint/2010/main">
    <mc:Choice Requires="p14">
      <p:transition spd="med" p14:dur="510">
        <p:fade thruBlk="1"/>
      </p:transition>
    </mc:Choice>
    <mc:Fallback xmlns="">
      <p:transition spd="med">
        <p:fade thruBlk="1"/>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479563" y="0"/>
            <a:ext cx="1808437" cy="1808437"/>
          </a:xfrm>
          <a:custGeom>
            <a:avLst/>
            <a:gdLst/>
            <a:ahLst/>
            <a:cxnLst/>
            <a:rect l="l" t="t" r="r" b="b"/>
            <a:pathLst>
              <a:path w="1808437" h="1808437">
                <a:moveTo>
                  <a:pt x="0" y="0"/>
                </a:moveTo>
                <a:lnTo>
                  <a:pt x="1808437" y="0"/>
                </a:lnTo>
                <a:lnTo>
                  <a:pt x="1808437" y="1808437"/>
                </a:lnTo>
                <a:lnTo>
                  <a:pt x="0" y="1808437"/>
                </a:lnTo>
                <a:lnTo>
                  <a:pt x="0" y="0"/>
                </a:lnTo>
                <a:close/>
              </a:path>
            </a:pathLst>
          </a:custGeom>
          <a:blipFill>
            <a:blip r:embed="rId2"/>
            <a:stretch>
              <a:fillRect/>
            </a:stretch>
          </a:blipFill>
        </p:spPr>
        <p:txBody>
          <a:bodyPr/>
          <a:lstStyle/>
          <a:p>
            <a:endParaRPr lang="tr-TR"/>
          </a:p>
        </p:txBody>
      </p:sp>
      <p:sp>
        <p:nvSpPr>
          <p:cNvPr id="3" name="Freeform 3"/>
          <p:cNvSpPr/>
          <p:nvPr/>
        </p:nvSpPr>
        <p:spPr>
          <a:xfrm rot="-10800000">
            <a:off x="0" y="0"/>
            <a:ext cx="1381961" cy="1514100"/>
          </a:xfrm>
          <a:custGeom>
            <a:avLst/>
            <a:gdLst/>
            <a:ahLst/>
            <a:cxnLst/>
            <a:rect l="l" t="t" r="r" b="b"/>
            <a:pathLst>
              <a:path w="1381961" h="1514100">
                <a:moveTo>
                  <a:pt x="0" y="0"/>
                </a:moveTo>
                <a:lnTo>
                  <a:pt x="1381961" y="0"/>
                </a:lnTo>
                <a:lnTo>
                  <a:pt x="1381961" y="1514100"/>
                </a:lnTo>
                <a:lnTo>
                  <a:pt x="0" y="15141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4" name="Freeform 4"/>
          <p:cNvSpPr/>
          <p:nvPr/>
        </p:nvSpPr>
        <p:spPr>
          <a:xfrm rot="-21600000">
            <a:off x="16639813" y="8481218"/>
            <a:ext cx="1648187" cy="1805782"/>
          </a:xfrm>
          <a:custGeom>
            <a:avLst/>
            <a:gdLst/>
            <a:ahLst/>
            <a:cxnLst/>
            <a:rect l="l" t="t" r="r" b="b"/>
            <a:pathLst>
              <a:path w="1648187" h="1805782">
                <a:moveTo>
                  <a:pt x="1648187" y="1805782"/>
                </a:moveTo>
                <a:lnTo>
                  <a:pt x="0" y="1805782"/>
                </a:lnTo>
                <a:lnTo>
                  <a:pt x="0" y="0"/>
                </a:lnTo>
                <a:lnTo>
                  <a:pt x="1648187" y="0"/>
                </a:lnTo>
                <a:lnTo>
                  <a:pt x="1648187" y="1805782"/>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5" name="Freeform 5"/>
          <p:cNvSpPr/>
          <p:nvPr/>
        </p:nvSpPr>
        <p:spPr>
          <a:xfrm rot="-10800000">
            <a:off x="0" y="8478563"/>
            <a:ext cx="1808437" cy="1808437"/>
          </a:xfrm>
          <a:custGeom>
            <a:avLst/>
            <a:gdLst/>
            <a:ahLst/>
            <a:cxnLst/>
            <a:rect l="l" t="t" r="r" b="b"/>
            <a:pathLst>
              <a:path w="1808437" h="1808437">
                <a:moveTo>
                  <a:pt x="1808437" y="1808437"/>
                </a:moveTo>
                <a:lnTo>
                  <a:pt x="0" y="1808437"/>
                </a:lnTo>
                <a:lnTo>
                  <a:pt x="0" y="0"/>
                </a:lnTo>
                <a:lnTo>
                  <a:pt x="1808437" y="0"/>
                </a:lnTo>
                <a:lnTo>
                  <a:pt x="1808437" y="1808437"/>
                </a:lnTo>
                <a:close/>
              </a:path>
            </a:pathLst>
          </a:custGeom>
          <a:blipFill>
            <a:blip r:embed="rId2"/>
            <a:stretch>
              <a:fillRect/>
            </a:stretch>
          </a:blipFill>
        </p:spPr>
        <p:txBody>
          <a:bodyPr/>
          <a:lstStyle/>
          <a:p>
            <a:endParaRPr lang="tr-TR"/>
          </a:p>
        </p:txBody>
      </p:sp>
      <p:sp>
        <p:nvSpPr>
          <p:cNvPr id="6" name="Freeform 6"/>
          <p:cNvSpPr/>
          <p:nvPr/>
        </p:nvSpPr>
        <p:spPr>
          <a:xfrm>
            <a:off x="2196477" y="526057"/>
            <a:ext cx="13895047" cy="9234886"/>
          </a:xfrm>
          <a:custGeom>
            <a:avLst/>
            <a:gdLst/>
            <a:ahLst/>
            <a:cxnLst/>
            <a:rect l="l" t="t" r="r" b="b"/>
            <a:pathLst>
              <a:path w="13895047" h="9234886">
                <a:moveTo>
                  <a:pt x="0" y="0"/>
                </a:moveTo>
                <a:lnTo>
                  <a:pt x="13895046" y="0"/>
                </a:lnTo>
                <a:lnTo>
                  <a:pt x="13895046" y="9234886"/>
                </a:lnTo>
                <a:lnTo>
                  <a:pt x="0" y="9234886"/>
                </a:lnTo>
                <a:lnTo>
                  <a:pt x="0" y="0"/>
                </a:lnTo>
                <a:close/>
              </a:path>
            </a:pathLst>
          </a:custGeom>
          <a:blipFill>
            <a:blip r:embed="rId5"/>
            <a:stretch>
              <a:fillRect/>
            </a:stretch>
          </a:blipFill>
        </p:spPr>
        <p:txBody>
          <a:bodyPr/>
          <a:lstStyle/>
          <a:p>
            <a:endParaRPr lang="tr-TR"/>
          </a:p>
        </p:txBody>
      </p:sp>
      <p:sp>
        <p:nvSpPr>
          <p:cNvPr id="7" name="TextBox 7"/>
          <p:cNvSpPr txBox="1"/>
          <p:nvPr/>
        </p:nvSpPr>
        <p:spPr>
          <a:xfrm rot="-5400000">
            <a:off x="-749880" y="6699983"/>
            <a:ext cx="3032356" cy="524804"/>
          </a:xfrm>
          <a:prstGeom prst="rect">
            <a:avLst/>
          </a:prstGeom>
        </p:spPr>
        <p:txBody>
          <a:bodyPr lIns="0" tIns="0" rIns="0" bIns="0" rtlCol="0" anchor="t">
            <a:spAutoFit/>
          </a:bodyPr>
          <a:lstStyle/>
          <a:p>
            <a:pPr algn="ctr">
              <a:lnSpc>
                <a:spcPts val="4084"/>
              </a:lnSpc>
            </a:pPr>
            <a:r>
              <a:rPr lang="en-US" sz="3712">
                <a:solidFill>
                  <a:srgbClr val="191824"/>
                </a:solidFill>
                <a:latin typeface="HK Grotesk Bold"/>
              </a:rPr>
              <a:t>BULGULAR</a:t>
            </a:r>
          </a:p>
        </p:txBody>
      </p:sp>
      <p:sp>
        <p:nvSpPr>
          <p:cNvPr id="8" name="TextBox 8"/>
          <p:cNvSpPr txBox="1"/>
          <p:nvPr/>
        </p:nvSpPr>
        <p:spPr>
          <a:xfrm rot="5400000">
            <a:off x="15462741" y="3029866"/>
            <a:ext cx="4519281" cy="516950"/>
          </a:xfrm>
          <a:prstGeom prst="rect">
            <a:avLst/>
          </a:prstGeom>
        </p:spPr>
        <p:txBody>
          <a:bodyPr lIns="0" tIns="0" rIns="0" bIns="0" rtlCol="0" anchor="t">
            <a:spAutoFit/>
          </a:bodyPr>
          <a:lstStyle/>
          <a:p>
            <a:pPr algn="ctr">
              <a:lnSpc>
                <a:spcPts val="3958"/>
              </a:lnSpc>
            </a:pPr>
            <a:r>
              <a:rPr lang="en-US" sz="3598">
                <a:solidFill>
                  <a:srgbClr val="191824"/>
                </a:solidFill>
                <a:latin typeface="HK Grotesk Bold"/>
              </a:rPr>
              <a:t>MODEL: DL</a:t>
            </a:r>
          </a:p>
        </p:txBody>
      </p:sp>
    </p:spTree>
  </p:cSld>
  <p:clrMapOvr>
    <a:masterClrMapping/>
  </p:clrMapOvr>
  <mc:AlternateContent xmlns:mc="http://schemas.openxmlformats.org/markup-compatibility/2006" xmlns:p14="http://schemas.microsoft.com/office/powerpoint/2010/main">
    <mc:Choice Requires="p14">
      <p:transition spd="med" p14:dur="510">
        <p:fade thruBlk="1"/>
      </p:transition>
    </mc:Choice>
    <mc:Fallback xmlns="">
      <p:transition spd="med">
        <p:fade thruBlk="1"/>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479563" y="0"/>
            <a:ext cx="1808437" cy="1808437"/>
          </a:xfrm>
          <a:custGeom>
            <a:avLst/>
            <a:gdLst/>
            <a:ahLst/>
            <a:cxnLst/>
            <a:rect l="l" t="t" r="r" b="b"/>
            <a:pathLst>
              <a:path w="1808437" h="1808437">
                <a:moveTo>
                  <a:pt x="0" y="0"/>
                </a:moveTo>
                <a:lnTo>
                  <a:pt x="1808437" y="0"/>
                </a:lnTo>
                <a:lnTo>
                  <a:pt x="1808437" y="1808437"/>
                </a:lnTo>
                <a:lnTo>
                  <a:pt x="0" y="1808437"/>
                </a:lnTo>
                <a:lnTo>
                  <a:pt x="0" y="0"/>
                </a:lnTo>
                <a:close/>
              </a:path>
            </a:pathLst>
          </a:custGeom>
          <a:blipFill>
            <a:blip r:embed="rId2"/>
            <a:stretch>
              <a:fillRect/>
            </a:stretch>
          </a:blipFill>
        </p:spPr>
        <p:txBody>
          <a:bodyPr/>
          <a:lstStyle/>
          <a:p>
            <a:endParaRPr lang="tr-TR"/>
          </a:p>
        </p:txBody>
      </p:sp>
      <p:sp>
        <p:nvSpPr>
          <p:cNvPr id="3" name="Freeform 3"/>
          <p:cNvSpPr/>
          <p:nvPr/>
        </p:nvSpPr>
        <p:spPr>
          <a:xfrm rot="-10800000">
            <a:off x="0" y="0"/>
            <a:ext cx="1381961" cy="1514100"/>
          </a:xfrm>
          <a:custGeom>
            <a:avLst/>
            <a:gdLst/>
            <a:ahLst/>
            <a:cxnLst/>
            <a:rect l="l" t="t" r="r" b="b"/>
            <a:pathLst>
              <a:path w="1381961" h="1514100">
                <a:moveTo>
                  <a:pt x="0" y="0"/>
                </a:moveTo>
                <a:lnTo>
                  <a:pt x="1381961" y="0"/>
                </a:lnTo>
                <a:lnTo>
                  <a:pt x="1381961" y="1514100"/>
                </a:lnTo>
                <a:lnTo>
                  <a:pt x="0" y="15141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4" name="Freeform 4"/>
          <p:cNvSpPr/>
          <p:nvPr/>
        </p:nvSpPr>
        <p:spPr>
          <a:xfrm rot="-21600000">
            <a:off x="16639813" y="8481218"/>
            <a:ext cx="1648187" cy="1805782"/>
          </a:xfrm>
          <a:custGeom>
            <a:avLst/>
            <a:gdLst/>
            <a:ahLst/>
            <a:cxnLst/>
            <a:rect l="l" t="t" r="r" b="b"/>
            <a:pathLst>
              <a:path w="1648187" h="1805782">
                <a:moveTo>
                  <a:pt x="1648187" y="1805782"/>
                </a:moveTo>
                <a:lnTo>
                  <a:pt x="0" y="1805782"/>
                </a:lnTo>
                <a:lnTo>
                  <a:pt x="0" y="0"/>
                </a:lnTo>
                <a:lnTo>
                  <a:pt x="1648187" y="0"/>
                </a:lnTo>
                <a:lnTo>
                  <a:pt x="1648187" y="1805782"/>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5" name="Freeform 5"/>
          <p:cNvSpPr/>
          <p:nvPr/>
        </p:nvSpPr>
        <p:spPr>
          <a:xfrm rot="-10800000">
            <a:off x="0" y="8478563"/>
            <a:ext cx="1808437" cy="1808437"/>
          </a:xfrm>
          <a:custGeom>
            <a:avLst/>
            <a:gdLst/>
            <a:ahLst/>
            <a:cxnLst/>
            <a:rect l="l" t="t" r="r" b="b"/>
            <a:pathLst>
              <a:path w="1808437" h="1808437">
                <a:moveTo>
                  <a:pt x="1808437" y="1808437"/>
                </a:moveTo>
                <a:lnTo>
                  <a:pt x="0" y="1808437"/>
                </a:lnTo>
                <a:lnTo>
                  <a:pt x="0" y="0"/>
                </a:lnTo>
                <a:lnTo>
                  <a:pt x="1808437" y="0"/>
                </a:lnTo>
                <a:lnTo>
                  <a:pt x="1808437" y="1808437"/>
                </a:lnTo>
                <a:close/>
              </a:path>
            </a:pathLst>
          </a:custGeom>
          <a:blipFill>
            <a:blip r:embed="rId2"/>
            <a:stretch>
              <a:fillRect/>
            </a:stretch>
          </a:blipFill>
        </p:spPr>
        <p:txBody>
          <a:bodyPr/>
          <a:lstStyle/>
          <a:p>
            <a:endParaRPr lang="tr-TR"/>
          </a:p>
        </p:txBody>
      </p:sp>
      <p:sp>
        <p:nvSpPr>
          <p:cNvPr id="6" name="Freeform 6"/>
          <p:cNvSpPr/>
          <p:nvPr/>
        </p:nvSpPr>
        <p:spPr>
          <a:xfrm>
            <a:off x="2147721" y="2827138"/>
            <a:ext cx="13992558" cy="4632724"/>
          </a:xfrm>
          <a:custGeom>
            <a:avLst/>
            <a:gdLst/>
            <a:ahLst/>
            <a:cxnLst/>
            <a:rect l="l" t="t" r="r" b="b"/>
            <a:pathLst>
              <a:path w="13992558" h="4632724">
                <a:moveTo>
                  <a:pt x="0" y="0"/>
                </a:moveTo>
                <a:lnTo>
                  <a:pt x="13992558" y="0"/>
                </a:lnTo>
                <a:lnTo>
                  <a:pt x="13992558" y="4632724"/>
                </a:lnTo>
                <a:lnTo>
                  <a:pt x="0" y="4632724"/>
                </a:lnTo>
                <a:lnTo>
                  <a:pt x="0" y="0"/>
                </a:lnTo>
                <a:close/>
              </a:path>
            </a:pathLst>
          </a:custGeom>
          <a:blipFill>
            <a:blip r:embed="rId5"/>
            <a:stretch>
              <a:fillRect/>
            </a:stretch>
          </a:blipFill>
        </p:spPr>
        <p:txBody>
          <a:bodyPr/>
          <a:lstStyle/>
          <a:p>
            <a:endParaRPr lang="tr-TR"/>
          </a:p>
        </p:txBody>
      </p:sp>
      <p:sp>
        <p:nvSpPr>
          <p:cNvPr id="7" name="TextBox 7"/>
          <p:cNvSpPr txBox="1"/>
          <p:nvPr/>
        </p:nvSpPr>
        <p:spPr>
          <a:xfrm>
            <a:off x="13768719" y="7961613"/>
            <a:ext cx="4519281" cy="523028"/>
          </a:xfrm>
          <a:prstGeom prst="rect">
            <a:avLst/>
          </a:prstGeom>
        </p:spPr>
        <p:txBody>
          <a:bodyPr lIns="0" tIns="0" rIns="0" bIns="0" rtlCol="0" anchor="t">
            <a:spAutoFit/>
          </a:bodyPr>
          <a:lstStyle/>
          <a:p>
            <a:pPr algn="ctr">
              <a:lnSpc>
                <a:spcPts val="3958"/>
              </a:lnSpc>
            </a:pPr>
            <a:r>
              <a:rPr lang="en-US" sz="3598" dirty="0">
                <a:solidFill>
                  <a:srgbClr val="191824"/>
                </a:solidFill>
                <a:latin typeface="HK Grotesk Bold"/>
              </a:rPr>
              <a:t>MODEL: </a:t>
            </a:r>
            <a:r>
              <a:rPr lang="tr-TR" sz="3598" dirty="0">
                <a:solidFill>
                  <a:srgbClr val="191824"/>
                </a:solidFill>
                <a:latin typeface="HK Grotesk Bold"/>
              </a:rPr>
              <a:t>D</a:t>
            </a:r>
            <a:r>
              <a:rPr lang="en-US" sz="3598" dirty="0">
                <a:solidFill>
                  <a:srgbClr val="191824"/>
                </a:solidFill>
                <a:latin typeface="HK Grotesk Bold"/>
              </a:rPr>
              <a:t>L</a:t>
            </a:r>
          </a:p>
        </p:txBody>
      </p:sp>
      <p:sp>
        <p:nvSpPr>
          <p:cNvPr id="8" name="TextBox 8"/>
          <p:cNvSpPr txBox="1"/>
          <p:nvPr/>
        </p:nvSpPr>
        <p:spPr>
          <a:xfrm>
            <a:off x="0" y="1565085"/>
            <a:ext cx="4092805" cy="524804"/>
          </a:xfrm>
          <a:prstGeom prst="rect">
            <a:avLst/>
          </a:prstGeom>
        </p:spPr>
        <p:txBody>
          <a:bodyPr lIns="0" tIns="0" rIns="0" bIns="0" rtlCol="0" anchor="t">
            <a:spAutoFit/>
          </a:bodyPr>
          <a:lstStyle/>
          <a:p>
            <a:pPr algn="ctr">
              <a:lnSpc>
                <a:spcPts val="4084"/>
              </a:lnSpc>
            </a:pPr>
            <a:r>
              <a:rPr lang="en-US" sz="3712">
                <a:solidFill>
                  <a:srgbClr val="191824"/>
                </a:solidFill>
                <a:latin typeface="HK Grotesk Bold"/>
              </a:rPr>
              <a:t>BULGULAR</a:t>
            </a:r>
          </a:p>
        </p:txBody>
      </p:sp>
    </p:spTree>
  </p:cSld>
  <p:clrMapOvr>
    <a:masterClrMapping/>
  </p:clrMapOvr>
  <mc:AlternateContent xmlns:mc="http://schemas.openxmlformats.org/markup-compatibility/2006" xmlns:p14="http://schemas.microsoft.com/office/powerpoint/2010/main">
    <mc:Choice Requires="p14">
      <p:transition spd="med" p14:dur="510">
        <p:fade thruBlk="1"/>
      </p:transition>
    </mc:Choice>
    <mc:Fallback xmlns="">
      <p:transition spd="med">
        <p:fade thruBlk="1"/>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Freeform 2"/>
          <p:cNvSpPr/>
          <p:nvPr/>
        </p:nvSpPr>
        <p:spPr>
          <a:xfrm>
            <a:off x="6979205" y="1558924"/>
            <a:ext cx="4329590" cy="2534778"/>
          </a:xfrm>
          <a:custGeom>
            <a:avLst/>
            <a:gdLst/>
            <a:ahLst/>
            <a:cxnLst/>
            <a:rect l="l" t="t" r="r" b="b"/>
            <a:pathLst>
              <a:path w="4329590" h="2534778">
                <a:moveTo>
                  <a:pt x="0" y="0"/>
                </a:moveTo>
                <a:lnTo>
                  <a:pt x="4329590" y="0"/>
                </a:lnTo>
                <a:lnTo>
                  <a:pt x="4329590" y="2534778"/>
                </a:lnTo>
                <a:lnTo>
                  <a:pt x="0" y="25347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 name="TextBox 3"/>
          <p:cNvSpPr txBox="1"/>
          <p:nvPr/>
        </p:nvSpPr>
        <p:spPr>
          <a:xfrm>
            <a:off x="1544125" y="5172075"/>
            <a:ext cx="15199749" cy="2988945"/>
          </a:xfrm>
          <a:prstGeom prst="rect">
            <a:avLst/>
          </a:prstGeom>
        </p:spPr>
        <p:txBody>
          <a:bodyPr lIns="0" tIns="0" rIns="0" bIns="0" rtlCol="0" anchor="t">
            <a:spAutoFit/>
          </a:bodyPr>
          <a:lstStyle/>
          <a:p>
            <a:pPr algn="l">
              <a:lnSpc>
                <a:spcPts val="3960"/>
              </a:lnSpc>
            </a:pPr>
            <a:r>
              <a:rPr lang="en-US" sz="3600">
                <a:solidFill>
                  <a:srgbClr val="FFFFFF"/>
                </a:solidFill>
                <a:latin typeface="HK Grotesk"/>
              </a:rPr>
              <a:t>Makine öğrenmesi ve derin öğrenme teknikleri, IDS'i geliştirerek ağ trafiğini analiz eder, saldırı kalıplarını tanımlar ve güvenlik tehditlerini daha etkili bir şekilde tespit eder. </a:t>
            </a:r>
          </a:p>
          <a:p>
            <a:pPr algn="l">
              <a:lnSpc>
                <a:spcPts val="3960"/>
              </a:lnSpc>
            </a:pPr>
            <a:endParaRPr lang="en-US" sz="3600">
              <a:solidFill>
                <a:srgbClr val="FFFFFF"/>
              </a:solidFill>
              <a:latin typeface="HK Grotesk"/>
            </a:endParaRPr>
          </a:p>
          <a:p>
            <a:pPr algn="l">
              <a:lnSpc>
                <a:spcPts val="3960"/>
              </a:lnSpc>
            </a:pPr>
            <a:r>
              <a:rPr lang="en-US" sz="3600">
                <a:solidFill>
                  <a:srgbClr val="FFFFFF"/>
                </a:solidFill>
                <a:latin typeface="HK Grotesk"/>
              </a:rPr>
              <a:t>Bu teknolojiler, IDS’in ağ trafiği yapısını geliştirerek sistemlerin daha etkili bir biçimde korunmasını sağlar.</a:t>
            </a:r>
          </a:p>
        </p:txBody>
      </p:sp>
    </p:spTree>
  </p:cSld>
  <p:clrMapOvr>
    <a:masterClrMapping/>
  </p:clrMapOvr>
  <mc:AlternateContent xmlns:mc="http://schemas.openxmlformats.org/markup-compatibility/2006" xmlns:p14="http://schemas.microsoft.com/office/powerpoint/2010/main">
    <mc:Choice Requires="p14">
      <p:transition spd="med" p14:dur="510">
        <p:fade thruBlk="1"/>
      </p:transition>
    </mc:Choice>
    <mc:Fallback xmlns="">
      <p:transition spd="med">
        <p:fade thruBlk="1"/>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4764463"/>
            <a:ext cx="18288000" cy="5522537"/>
          </a:xfrm>
          <a:prstGeom prst="rect">
            <a:avLst/>
          </a:prstGeom>
          <a:solidFill>
            <a:srgbClr val="191824"/>
          </a:solidFill>
        </p:spPr>
        <p:txBody>
          <a:bodyPr/>
          <a:lstStyle/>
          <a:p>
            <a:endParaRPr lang="tr-TR"/>
          </a:p>
        </p:txBody>
      </p:sp>
      <p:sp>
        <p:nvSpPr>
          <p:cNvPr id="3" name="Freeform 3"/>
          <p:cNvSpPr/>
          <p:nvPr/>
        </p:nvSpPr>
        <p:spPr>
          <a:xfrm>
            <a:off x="3665721" y="5278288"/>
            <a:ext cx="10956558" cy="5008712"/>
          </a:xfrm>
          <a:custGeom>
            <a:avLst/>
            <a:gdLst/>
            <a:ahLst/>
            <a:cxnLst/>
            <a:rect l="l" t="t" r="r" b="b"/>
            <a:pathLst>
              <a:path w="10956558" h="5008712">
                <a:moveTo>
                  <a:pt x="0" y="0"/>
                </a:moveTo>
                <a:lnTo>
                  <a:pt x="10956558" y="0"/>
                </a:lnTo>
                <a:lnTo>
                  <a:pt x="10956558" y="5008712"/>
                </a:lnTo>
                <a:lnTo>
                  <a:pt x="0" y="50087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4" name="TextBox 4"/>
          <p:cNvSpPr txBox="1"/>
          <p:nvPr/>
        </p:nvSpPr>
        <p:spPr>
          <a:xfrm>
            <a:off x="0" y="838317"/>
            <a:ext cx="18288000" cy="1336040"/>
          </a:xfrm>
          <a:prstGeom prst="rect">
            <a:avLst/>
          </a:prstGeom>
        </p:spPr>
        <p:txBody>
          <a:bodyPr lIns="0" tIns="0" rIns="0" bIns="0" rtlCol="0" anchor="t">
            <a:spAutoFit/>
          </a:bodyPr>
          <a:lstStyle/>
          <a:p>
            <a:pPr algn="ctr">
              <a:lnSpc>
                <a:spcPts val="3520"/>
              </a:lnSpc>
            </a:pPr>
            <a:endParaRPr/>
          </a:p>
          <a:p>
            <a:pPr algn="ctr">
              <a:lnSpc>
                <a:spcPts val="3520"/>
              </a:lnSpc>
            </a:pPr>
            <a:r>
              <a:rPr lang="en-US" sz="3200">
                <a:solidFill>
                  <a:srgbClr val="191824"/>
                </a:solidFill>
                <a:latin typeface="HK Grotesk Bold"/>
              </a:rPr>
              <a:t>"Bilgisayarlar, çocuklar gibi dünyayı gözlemlerken öğrenirler."</a:t>
            </a:r>
          </a:p>
          <a:p>
            <a:pPr algn="ctr">
              <a:lnSpc>
                <a:spcPts val="3520"/>
              </a:lnSpc>
            </a:pPr>
            <a:r>
              <a:rPr lang="en-US" sz="3200">
                <a:solidFill>
                  <a:srgbClr val="191824"/>
                </a:solidFill>
                <a:latin typeface="HK Grotesk Bold"/>
              </a:rPr>
              <a:t>                                                                                                          Fei-Fei Li</a:t>
            </a:r>
          </a:p>
        </p:txBody>
      </p:sp>
      <p:sp>
        <p:nvSpPr>
          <p:cNvPr id="5" name="TextBox 5"/>
          <p:cNvSpPr txBox="1"/>
          <p:nvPr/>
        </p:nvSpPr>
        <p:spPr>
          <a:xfrm>
            <a:off x="0" y="2983953"/>
            <a:ext cx="18288000" cy="459740"/>
          </a:xfrm>
          <a:prstGeom prst="rect">
            <a:avLst/>
          </a:prstGeom>
        </p:spPr>
        <p:txBody>
          <a:bodyPr lIns="0" tIns="0" rIns="0" bIns="0" rtlCol="0" anchor="t">
            <a:spAutoFit/>
          </a:bodyPr>
          <a:lstStyle/>
          <a:p>
            <a:pPr algn="ctr">
              <a:lnSpc>
                <a:spcPts val="3520"/>
              </a:lnSpc>
            </a:pPr>
            <a:r>
              <a:rPr lang="en-US" sz="3200">
                <a:solidFill>
                  <a:srgbClr val="191824"/>
                </a:solidFill>
                <a:latin typeface="HK Grotesk"/>
              </a:rPr>
              <a:t>Ve tıpkı çocuklar gibi doğruyu yanlışı öğrendikçe ayırt ederler.</a:t>
            </a:r>
          </a:p>
        </p:txBody>
      </p:sp>
    </p:spTree>
  </p:cSld>
  <p:clrMapOvr>
    <a:masterClrMapping/>
  </p:clrMapOvr>
  <mc:AlternateContent xmlns:mc="http://schemas.openxmlformats.org/markup-compatibility/2006" xmlns:p14="http://schemas.microsoft.com/office/powerpoint/2010/main">
    <mc:Choice Requires="p14">
      <p:transition spd="med" p14:dur="510">
        <p:fade thruBlk="1"/>
      </p:transition>
    </mc:Choice>
    <mc:Fallback xmlns="">
      <p:transition spd="med">
        <p:fade thruBlk="1"/>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6928123" y="3094590"/>
            <a:ext cx="10331177" cy="4126396"/>
          </a:xfrm>
          <a:prstGeom prst="rect">
            <a:avLst/>
          </a:prstGeom>
        </p:spPr>
        <p:txBody>
          <a:bodyPr lIns="0" tIns="0" rIns="0" bIns="0" rtlCol="0" anchor="t">
            <a:spAutoFit/>
          </a:bodyPr>
          <a:lstStyle/>
          <a:p>
            <a:pPr algn="l">
              <a:lnSpc>
                <a:spcPts val="4113"/>
              </a:lnSpc>
            </a:pPr>
            <a:r>
              <a:rPr lang="en-US" sz="3739">
                <a:solidFill>
                  <a:srgbClr val="FFFFFF"/>
                </a:solidFill>
                <a:latin typeface="HK Grotesk"/>
              </a:rPr>
              <a:t>Projemiz, ağ güvenliği ve siber tehditlerle mücadelede makine öğrenimi ve derin öğrenme tekniklerini kullanarak geliştirilen bir ağ ihlali algılama sistemi üzerinde çalışmayı hedefler. </a:t>
            </a:r>
          </a:p>
          <a:p>
            <a:pPr algn="l">
              <a:lnSpc>
                <a:spcPts val="4113"/>
              </a:lnSpc>
            </a:pPr>
            <a:endParaRPr lang="en-US" sz="3739">
              <a:solidFill>
                <a:srgbClr val="FFFFFF"/>
              </a:solidFill>
              <a:latin typeface="HK Grotesk"/>
            </a:endParaRPr>
          </a:p>
          <a:p>
            <a:pPr algn="l">
              <a:lnSpc>
                <a:spcPts val="4113"/>
              </a:lnSpc>
            </a:pPr>
            <a:r>
              <a:rPr lang="en-US" sz="3739">
                <a:solidFill>
                  <a:srgbClr val="FFFFFF"/>
                </a:solidFill>
                <a:latin typeface="HK Grotesk"/>
              </a:rPr>
              <a:t>Güçlü savunma mekanizmalarının çıktıları, yapay zeka teknolojileriyle analiz edilir ve elde edilen performans sonuçları kıyaslanır.</a:t>
            </a:r>
          </a:p>
        </p:txBody>
      </p:sp>
      <p:grpSp>
        <p:nvGrpSpPr>
          <p:cNvPr id="3" name="Group 3"/>
          <p:cNvGrpSpPr/>
          <p:nvPr/>
        </p:nvGrpSpPr>
        <p:grpSpPr>
          <a:xfrm>
            <a:off x="1028700" y="2188952"/>
            <a:ext cx="5437040" cy="5909095"/>
            <a:chOff x="0" y="0"/>
            <a:chExt cx="7249387" cy="7878794"/>
          </a:xfrm>
        </p:grpSpPr>
        <p:sp>
          <p:nvSpPr>
            <p:cNvPr id="4" name="Freeform 4"/>
            <p:cNvSpPr/>
            <p:nvPr/>
          </p:nvSpPr>
          <p:spPr>
            <a:xfrm>
              <a:off x="1525626" y="0"/>
              <a:ext cx="3707761" cy="7397029"/>
            </a:xfrm>
            <a:custGeom>
              <a:avLst/>
              <a:gdLst/>
              <a:ahLst/>
              <a:cxnLst/>
              <a:rect l="l" t="t" r="r" b="b"/>
              <a:pathLst>
                <a:path w="3707761" h="7397029">
                  <a:moveTo>
                    <a:pt x="0" y="0"/>
                  </a:moveTo>
                  <a:lnTo>
                    <a:pt x="3707761" y="0"/>
                  </a:lnTo>
                  <a:lnTo>
                    <a:pt x="3707761" y="7397029"/>
                  </a:lnTo>
                  <a:lnTo>
                    <a:pt x="0" y="7397029"/>
                  </a:lnTo>
                  <a:lnTo>
                    <a:pt x="0" y="0"/>
                  </a:lnTo>
                  <a:close/>
                </a:path>
              </a:pathLst>
            </a:custGeom>
            <a:blipFill>
              <a:blip r:embed="rId2"/>
              <a:stretch>
                <a:fillRect/>
              </a:stretch>
            </a:blipFill>
          </p:spPr>
          <p:txBody>
            <a:bodyPr/>
            <a:lstStyle/>
            <a:p>
              <a:endParaRPr lang="tr-TR"/>
            </a:p>
          </p:txBody>
        </p:sp>
        <p:sp>
          <p:nvSpPr>
            <p:cNvPr id="5" name="Freeform 5"/>
            <p:cNvSpPr/>
            <p:nvPr/>
          </p:nvSpPr>
          <p:spPr>
            <a:xfrm>
              <a:off x="0" y="4137646"/>
              <a:ext cx="3217387" cy="3741148"/>
            </a:xfrm>
            <a:custGeom>
              <a:avLst/>
              <a:gdLst/>
              <a:ahLst/>
              <a:cxnLst/>
              <a:rect l="l" t="t" r="r" b="b"/>
              <a:pathLst>
                <a:path w="3217387" h="3741148">
                  <a:moveTo>
                    <a:pt x="0" y="0"/>
                  </a:moveTo>
                  <a:lnTo>
                    <a:pt x="3217387" y="0"/>
                  </a:lnTo>
                  <a:lnTo>
                    <a:pt x="3217387" y="3741148"/>
                  </a:lnTo>
                  <a:lnTo>
                    <a:pt x="0" y="37411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6" name="Freeform 6"/>
            <p:cNvSpPr/>
            <p:nvPr/>
          </p:nvSpPr>
          <p:spPr>
            <a:xfrm>
              <a:off x="3217387" y="1683353"/>
              <a:ext cx="4032000" cy="388538"/>
            </a:xfrm>
            <a:custGeom>
              <a:avLst/>
              <a:gdLst/>
              <a:ahLst/>
              <a:cxnLst/>
              <a:rect l="l" t="t" r="r" b="b"/>
              <a:pathLst>
                <a:path w="4032000" h="388538">
                  <a:moveTo>
                    <a:pt x="0" y="0"/>
                  </a:moveTo>
                  <a:lnTo>
                    <a:pt x="4032000" y="0"/>
                  </a:lnTo>
                  <a:lnTo>
                    <a:pt x="4032000" y="388539"/>
                  </a:lnTo>
                  <a:lnTo>
                    <a:pt x="0" y="3885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grpSp>
      <p:sp>
        <p:nvSpPr>
          <p:cNvPr id="7" name="TextBox 7"/>
          <p:cNvSpPr txBox="1"/>
          <p:nvPr/>
        </p:nvSpPr>
        <p:spPr>
          <a:xfrm>
            <a:off x="14812313" y="1279359"/>
            <a:ext cx="2446987" cy="680085"/>
          </a:xfrm>
          <a:prstGeom prst="rect">
            <a:avLst/>
          </a:prstGeom>
        </p:spPr>
        <p:txBody>
          <a:bodyPr lIns="0" tIns="0" rIns="0" bIns="0" rtlCol="0" anchor="t">
            <a:spAutoFit/>
          </a:bodyPr>
          <a:lstStyle/>
          <a:p>
            <a:pPr algn="ctr">
              <a:lnSpc>
                <a:spcPts val="5280"/>
              </a:lnSpc>
            </a:pPr>
            <a:r>
              <a:rPr lang="en-US" sz="4800">
                <a:solidFill>
                  <a:srgbClr val="FFFFFF"/>
                </a:solidFill>
                <a:latin typeface="HK Grotesk Bold"/>
              </a:rPr>
              <a:t>Tanım</a:t>
            </a:r>
          </a:p>
        </p:txBody>
      </p:sp>
    </p:spTree>
  </p:cSld>
  <p:clrMapOvr>
    <a:masterClrMapping/>
  </p:clrMapOvr>
  <mc:AlternateContent xmlns:mc="http://schemas.openxmlformats.org/markup-compatibility/2006" xmlns:p14="http://schemas.microsoft.com/office/powerpoint/2010/main">
    <mc:Choice Requires="p14">
      <p:transition spd="med" p14:dur="510">
        <p:fade thruBlk="1"/>
      </p:transition>
    </mc:Choice>
    <mc:Fallback xmlns="">
      <p:transition spd="med">
        <p:fade thruBlk="1"/>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8882573" cy="10287000"/>
          </a:xfrm>
          <a:prstGeom prst="rect">
            <a:avLst/>
          </a:prstGeom>
          <a:solidFill>
            <a:srgbClr val="191824"/>
          </a:solidFill>
        </p:spPr>
        <p:txBody>
          <a:bodyPr/>
          <a:lstStyle/>
          <a:p>
            <a:endParaRPr lang="tr-TR"/>
          </a:p>
        </p:txBody>
      </p:sp>
      <p:grpSp>
        <p:nvGrpSpPr>
          <p:cNvPr id="3" name="Group 3"/>
          <p:cNvGrpSpPr/>
          <p:nvPr/>
        </p:nvGrpSpPr>
        <p:grpSpPr>
          <a:xfrm>
            <a:off x="1093860" y="2189459"/>
            <a:ext cx="6694854" cy="5908082"/>
            <a:chOff x="0" y="0"/>
            <a:chExt cx="8926471" cy="7877443"/>
          </a:xfrm>
        </p:grpSpPr>
        <p:sp>
          <p:nvSpPr>
            <p:cNvPr id="4" name="Freeform 4"/>
            <p:cNvSpPr/>
            <p:nvPr/>
          </p:nvSpPr>
          <p:spPr>
            <a:xfrm>
              <a:off x="1169144" y="1999390"/>
              <a:ext cx="7757327" cy="3878664"/>
            </a:xfrm>
            <a:custGeom>
              <a:avLst/>
              <a:gdLst/>
              <a:ahLst/>
              <a:cxnLst/>
              <a:rect l="l" t="t" r="r" b="b"/>
              <a:pathLst>
                <a:path w="7757327" h="3878664">
                  <a:moveTo>
                    <a:pt x="0" y="0"/>
                  </a:moveTo>
                  <a:lnTo>
                    <a:pt x="7757327" y="0"/>
                  </a:lnTo>
                  <a:lnTo>
                    <a:pt x="7757327" y="3878663"/>
                  </a:lnTo>
                  <a:lnTo>
                    <a:pt x="0" y="3878663"/>
                  </a:lnTo>
                  <a:lnTo>
                    <a:pt x="0" y="0"/>
                  </a:lnTo>
                  <a:close/>
                </a:path>
              </a:pathLst>
            </a:custGeom>
            <a:blipFill>
              <a:blip r:embed="rId2"/>
              <a:stretch>
                <a:fillRect/>
              </a:stretch>
            </a:blipFill>
          </p:spPr>
          <p:txBody>
            <a:bodyPr/>
            <a:lstStyle/>
            <a:p>
              <a:endParaRPr lang="tr-TR"/>
            </a:p>
          </p:txBody>
        </p:sp>
        <p:sp>
          <p:nvSpPr>
            <p:cNvPr id="5" name="Freeform 5"/>
            <p:cNvSpPr/>
            <p:nvPr/>
          </p:nvSpPr>
          <p:spPr>
            <a:xfrm>
              <a:off x="0" y="0"/>
              <a:ext cx="4841047" cy="7877443"/>
            </a:xfrm>
            <a:custGeom>
              <a:avLst/>
              <a:gdLst/>
              <a:ahLst/>
              <a:cxnLst/>
              <a:rect l="l" t="t" r="r" b="b"/>
              <a:pathLst>
                <a:path w="4841047" h="7877443">
                  <a:moveTo>
                    <a:pt x="0" y="0"/>
                  </a:moveTo>
                  <a:lnTo>
                    <a:pt x="4841047" y="0"/>
                  </a:lnTo>
                  <a:lnTo>
                    <a:pt x="4841047" y="7877443"/>
                  </a:lnTo>
                  <a:lnTo>
                    <a:pt x="0" y="78774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grpSp>
      <p:sp>
        <p:nvSpPr>
          <p:cNvPr id="6" name="TextBox 6"/>
          <p:cNvSpPr txBox="1"/>
          <p:nvPr/>
        </p:nvSpPr>
        <p:spPr>
          <a:xfrm>
            <a:off x="9522451" y="2837872"/>
            <a:ext cx="7736849" cy="4639830"/>
          </a:xfrm>
          <a:prstGeom prst="rect">
            <a:avLst/>
          </a:prstGeom>
        </p:spPr>
        <p:txBody>
          <a:bodyPr lIns="0" tIns="0" rIns="0" bIns="0" rtlCol="0" anchor="t">
            <a:spAutoFit/>
          </a:bodyPr>
          <a:lstStyle/>
          <a:p>
            <a:pPr algn="l">
              <a:lnSpc>
                <a:spcPts val="4113"/>
              </a:lnSpc>
            </a:pPr>
            <a:r>
              <a:rPr lang="en-US" sz="3739">
                <a:solidFill>
                  <a:srgbClr val="191824"/>
                </a:solidFill>
                <a:latin typeface="HK Grotesk"/>
              </a:rPr>
              <a:t>IDS (Saldırı tespit sistemi), bir ağdaki anormal etkinlikleri izleyen ve potansiyel saldırıları tespit eden bir güvenlik teknolojisidir. </a:t>
            </a:r>
          </a:p>
          <a:p>
            <a:pPr algn="l">
              <a:lnSpc>
                <a:spcPts val="4113"/>
              </a:lnSpc>
            </a:pPr>
            <a:endParaRPr lang="en-US" sz="3739">
              <a:solidFill>
                <a:srgbClr val="191824"/>
              </a:solidFill>
              <a:latin typeface="HK Grotesk"/>
            </a:endParaRPr>
          </a:p>
          <a:p>
            <a:pPr algn="l">
              <a:lnSpc>
                <a:spcPts val="4113"/>
              </a:lnSpc>
            </a:pPr>
            <a:r>
              <a:rPr lang="en-US" sz="3739">
                <a:solidFill>
                  <a:srgbClr val="191824"/>
                </a:solidFill>
                <a:latin typeface="HK Grotesk"/>
              </a:rPr>
              <a:t>Ağ trafiğini analiz ederek belirli kalıpları veya saldırı işaretlerini tanımlayarak ağ güvenliğini artırmaya yardımcı olur.</a:t>
            </a:r>
          </a:p>
        </p:txBody>
      </p:sp>
      <p:sp>
        <p:nvSpPr>
          <p:cNvPr id="7" name="TextBox 7"/>
          <p:cNvSpPr txBox="1"/>
          <p:nvPr/>
        </p:nvSpPr>
        <p:spPr>
          <a:xfrm>
            <a:off x="10647312" y="1283780"/>
            <a:ext cx="5487127" cy="680085"/>
          </a:xfrm>
          <a:prstGeom prst="rect">
            <a:avLst/>
          </a:prstGeom>
        </p:spPr>
        <p:txBody>
          <a:bodyPr lIns="0" tIns="0" rIns="0" bIns="0" rtlCol="0" anchor="t">
            <a:spAutoFit/>
          </a:bodyPr>
          <a:lstStyle/>
          <a:p>
            <a:pPr algn="ctr">
              <a:lnSpc>
                <a:spcPts val="5280"/>
              </a:lnSpc>
            </a:pPr>
            <a:r>
              <a:rPr lang="en-US" sz="4800">
                <a:solidFill>
                  <a:srgbClr val="191824"/>
                </a:solidFill>
                <a:latin typeface="HK Grotesk Bold"/>
              </a:rPr>
              <a:t>IDS Nedir ?</a:t>
            </a:r>
          </a:p>
        </p:txBody>
      </p:sp>
    </p:spTree>
  </p:cSld>
  <p:clrMapOvr>
    <a:masterClrMapping/>
  </p:clrMapOvr>
  <mc:AlternateContent xmlns:mc="http://schemas.openxmlformats.org/markup-compatibility/2006" xmlns:p14="http://schemas.microsoft.com/office/powerpoint/2010/main">
    <mc:Choice Requires="p14">
      <p:transition spd="med" p14:dur="510">
        <p:fade thruBlk="1"/>
      </p:transition>
    </mc:Choice>
    <mc:Fallback xmlns="">
      <p:transition spd="med">
        <p:fade thruBlk="1"/>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grpSp>
        <p:nvGrpSpPr>
          <p:cNvPr id="2" name="Group 2"/>
          <p:cNvGrpSpPr/>
          <p:nvPr/>
        </p:nvGrpSpPr>
        <p:grpSpPr>
          <a:xfrm>
            <a:off x="1107658" y="2831788"/>
            <a:ext cx="4488442" cy="5209967"/>
            <a:chOff x="0" y="0"/>
            <a:chExt cx="5984589" cy="6946623"/>
          </a:xfrm>
        </p:grpSpPr>
        <p:sp>
          <p:nvSpPr>
            <p:cNvPr id="3" name="Freeform 3"/>
            <p:cNvSpPr/>
            <p:nvPr/>
          </p:nvSpPr>
          <p:spPr>
            <a:xfrm rot="5400000">
              <a:off x="417802" y="1379836"/>
              <a:ext cx="6195606" cy="4937968"/>
            </a:xfrm>
            <a:custGeom>
              <a:avLst/>
              <a:gdLst/>
              <a:ahLst/>
              <a:cxnLst/>
              <a:rect l="l" t="t" r="r" b="b"/>
              <a:pathLst>
                <a:path w="6195606" h="4937968">
                  <a:moveTo>
                    <a:pt x="0" y="0"/>
                  </a:moveTo>
                  <a:lnTo>
                    <a:pt x="6195606" y="0"/>
                  </a:lnTo>
                  <a:lnTo>
                    <a:pt x="6195606" y="4937968"/>
                  </a:lnTo>
                  <a:lnTo>
                    <a:pt x="0" y="4937968"/>
                  </a:lnTo>
                  <a:lnTo>
                    <a:pt x="0" y="0"/>
                  </a:lnTo>
                  <a:close/>
                </a:path>
              </a:pathLst>
            </a:custGeom>
            <a:blipFill>
              <a:blip r:embed="rId2"/>
              <a:stretch>
                <a:fillRect l="-42076" t="-15527" r="-42076"/>
              </a:stretch>
            </a:blipFill>
          </p:spPr>
          <p:txBody>
            <a:bodyPr/>
            <a:lstStyle/>
            <a:p>
              <a:endParaRPr lang="tr-TR"/>
            </a:p>
          </p:txBody>
        </p:sp>
        <p:sp>
          <p:nvSpPr>
            <p:cNvPr id="4" name="Freeform 4"/>
            <p:cNvSpPr/>
            <p:nvPr/>
          </p:nvSpPr>
          <p:spPr>
            <a:xfrm>
              <a:off x="0" y="0"/>
              <a:ext cx="5136721" cy="6195606"/>
            </a:xfrm>
            <a:custGeom>
              <a:avLst/>
              <a:gdLst/>
              <a:ahLst/>
              <a:cxnLst/>
              <a:rect l="l" t="t" r="r" b="b"/>
              <a:pathLst>
                <a:path w="5136721" h="6195606">
                  <a:moveTo>
                    <a:pt x="0" y="0"/>
                  </a:moveTo>
                  <a:lnTo>
                    <a:pt x="5136721" y="0"/>
                  </a:lnTo>
                  <a:lnTo>
                    <a:pt x="5136721" y="6195606"/>
                  </a:lnTo>
                  <a:lnTo>
                    <a:pt x="0" y="61956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grpSp>
      <p:sp>
        <p:nvSpPr>
          <p:cNvPr id="5" name="TextBox 5"/>
          <p:cNvSpPr txBox="1"/>
          <p:nvPr/>
        </p:nvSpPr>
        <p:spPr>
          <a:xfrm>
            <a:off x="6849165" y="3771371"/>
            <a:ext cx="10331177" cy="4126396"/>
          </a:xfrm>
          <a:prstGeom prst="rect">
            <a:avLst/>
          </a:prstGeom>
        </p:spPr>
        <p:txBody>
          <a:bodyPr lIns="0" tIns="0" rIns="0" bIns="0" rtlCol="0" anchor="t">
            <a:spAutoFit/>
          </a:bodyPr>
          <a:lstStyle/>
          <a:p>
            <a:pPr algn="l">
              <a:lnSpc>
                <a:spcPts val="4113"/>
              </a:lnSpc>
            </a:pPr>
            <a:r>
              <a:rPr lang="en-US" sz="3739">
                <a:solidFill>
                  <a:srgbClr val="FFFFFF"/>
                </a:solidFill>
                <a:latin typeface="HK Grotesk"/>
              </a:rPr>
              <a:t>Makine öğrenmesi ve derin öğrenme teknikleri, IDS'i geliştirerek ağ trafiğini analiz eder, saldırı kalıplarını tanımlar ve güvenlik tehditlerini daha etkili bir şekilde tespit eder. </a:t>
            </a:r>
          </a:p>
          <a:p>
            <a:pPr algn="l">
              <a:lnSpc>
                <a:spcPts val="4113"/>
              </a:lnSpc>
            </a:pPr>
            <a:endParaRPr lang="en-US" sz="3739">
              <a:solidFill>
                <a:srgbClr val="FFFFFF"/>
              </a:solidFill>
              <a:latin typeface="HK Grotesk"/>
            </a:endParaRPr>
          </a:p>
          <a:p>
            <a:pPr algn="l">
              <a:lnSpc>
                <a:spcPts val="4113"/>
              </a:lnSpc>
            </a:pPr>
            <a:r>
              <a:rPr lang="en-US" sz="3739">
                <a:solidFill>
                  <a:srgbClr val="FFFFFF"/>
                </a:solidFill>
                <a:latin typeface="HK Grotesk"/>
              </a:rPr>
              <a:t>Bu teknolojiler, IDS’in ağ trafiği yapısını geliştirerek sistemlerin daha etkili bir biçimde korunmasını sağlar.</a:t>
            </a:r>
          </a:p>
        </p:txBody>
      </p:sp>
      <p:sp>
        <p:nvSpPr>
          <p:cNvPr id="6" name="TextBox 6"/>
          <p:cNvSpPr txBox="1"/>
          <p:nvPr/>
        </p:nvSpPr>
        <p:spPr>
          <a:xfrm>
            <a:off x="2469463" y="1417275"/>
            <a:ext cx="13349075" cy="680085"/>
          </a:xfrm>
          <a:prstGeom prst="rect">
            <a:avLst/>
          </a:prstGeom>
        </p:spPr>
        <p:txBody>
          <a:bodyPr lIns="0" tIns="0" rIns="0" bIns="0" rtlCol="0" anchor="t">
            <a:spAutoFit/>
          </a:bodyPr>
          <a:lstStyle/>
          <a:p>
            <a:pPr algn="ctr">
              <a:lnSpc>
                <a:spcPts val="5280"/>
              </a:lnSpc>
            </a:pPr>
            <a:r>
              <a:rPr lang="en-US" sz="4800">
                <a:solidFill>
                  <a:srgbClr val="FFFFFF"/>
                </a:solidFill>
                <a:latin typeface="HK Grotesk Bold"/>
              </a:rPr>
              <a:t>IDS ile Makine Öğrenmesi ve Derin Öğrenme</a:t>
            </a:r>
          </a:p>
        </p:txBody>
      </p:sp>
    </p:spTree>
  </p:cSld>
  <p:clrMapOvr>
    <a:masterClrMapping/>
  </p:clrMapOvr>
  <mc:AlternateContent xmlns:mc="http://schemas.openxmlformats.org/markup-compatibility/2006" xmlns:p14="http://schemas.microsoft.com/office/powerpoint/2010/main">
    <mc:Choice Requires="p14">
      <p:transition spd="med" p14:dur="510">
        <p:fade thruBlk="1"/>
      </p:transition>
    </mc:Choice>
    <mc:Fallback xmlns="">
      <p:transition spd="med">
        <p:fade thruBlk="1"/>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5884" y="2009905"/>
            <a:ext cx="7618116" cy="5787243"/>
          </a:xfrm>
          <a:custGeom>
            <a:avLst/>
            <a:gdLst/>
            <a:ahLst/>
            <a:cxnLst/>
            <a:rect l="l" t="t" r="r" b="b"/>
            <a:pathLst>
              <a:path w="7618116" h="5787243">
                <a:moveTo>
                  <a:pt x="0" y="0"/>
                </a:moveTo>
                <a:lnTo>
                  <a:pt x="7618116" y="0"/>
                </a:lnTo>
                <a:lnTo>
                  <a:pt x="7618116" y="5787243"/>
                </a:lnTo>
                <a:lnTo>
                  <a:pt x="0" y="5787243"/>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6400437" y="712470"/>
            <a:ext cx="5487127" cy="680085"/>
          </a:xfrm>
          <a:prstGeom prst="rect">
            <a:avLst/>
          </a:prstGeom>
        </p:spPr>
        <p:txBody>
          <a:bodyPr lIns="0" tIns="0" rIns="0" bIns="0" rtlCol="0" anchor="t">
            <a:spAutoFit/>
          </a:bodyPr>
          <a:lstStyle/>
          <a:p>
            <a:pPr algn="ctr">
              <a:lnSpc>
                <a:spcPts val="5280"/>
              </a:lnSpc>
            </a:pPr>
            <a:r>
              <a:rPr lang="en-US" sz="4800">
                <a:solidFill>
                  <a:srgbClr val="191824"/>
                </a:solidFill>
                <a:latin typeface="HK Grotesk Bold"/>
              </a:rPr>
              <a:t>Veri Seti Hakkında</a:t>
            </a:r>
          </a:p>
        </p:txBody>
      </p:sp>
      <p:sp>
        <p:nvSpPr>
          <p:cNvPr id="4" name="TextBox 4"/>
          <p:cNvSpPr txBox="1"/>
          <p:nvPr/>
        </p:nvSpPr>
        <p:spPr>
          <a:xfrm>
            <a:off x="9991640" y="2295656"/>
            <a:ext cx="6737436" cy="4648069"/>
          </a:xfrm>
          <a:prstGeom prst="rect">
            <a:avLst/>
          </a:prstGeom>
        </p:spPr>
        <p:txBody>
          <a:bodyPr lIns="0" tIns="0" rIns="0" bIns="0" rtlCol="0" anchor="t">
            <a:spAutoFit/>
          </a:bodyPr>
          <a:lstStyle/>
          <a:p>
            <a:pPr algn="l">
              <a:lnSpc>
                <a:spcPts val="4113"/>
              </a:lnSpc>
            </a:pPr>
            <a:r>
              <a:rPr lang="en-US" sz="3739">
                <a:solidFill>
                  <a:srgbClr val="191824"/>
                </a:solidFill>
                <a:latin typeface="HK Grotesk"/>
              </a:rPr>
              <a:t>CIC 2018 IDS veriseti, siber güvenlik araştırmalarında yaygın olarak kullanılır. Bu veri seti, normal ve kötü niyetli ağ trafiğini içeren çeşitli siber saldırı türlerini içermektedir ve özellikle makine öğrenimi modellerinin eğitilmesi ve test edilmesi için tasarlanmıştır.</a:t>
            </a:r>
          </a:p>
        </p:txBody>
      </p:sp>
      <p:sp>
        <p:nvSpPr>
          <p:cNvPr id="5" name="TextBox 5"/>
          <p:cNvSpPr txBox="1"/>
          <p:nvPr/>
        </p:nvSpPr>
        <p:spPr>
          <a:xfrm>
            <a:off x="2061983" y="8210681"/>
            <a:ext cx="15197317" cy="1047619"/>
          </a:xfrm>
          <a:prstGeom prst="rect">
            <a:avLst/>
          </a:prstGeom>
        </p:spPr>
        <p:txBody>
          <a:bodyPr lIns="0" tIns="0" rIns="0" bIns="0" rtlCol="0" anchor="t">
            <a:spAutoFit/>
          </a:bodyPr>
          <a:lstStyle/>
          <a:p>
            <a:pPr algn="l">
              <a:lnSpc>
                <a:spcPts val="4113"/>
              </a:lnSpc>
            </a:pPr>
            <a:r>
              <a:rPr lang="en-US" sz="3739">
                <a:solidFill>
                  <a:srgbClr val="191824"/>
                </a:solidFill>
                <a:latin typeface="HK Grotesk"/>
              </a:rPr>
              <a:t>CICIDS 2018, ağ güvenliği araştırmalarında gerçek dünya senaryolarını temsil eden kapsamlı bir kaynak sunar.</a:t>
            </a:r>
          </a:p>
        </p:txBody>
      </p:sp>
    </p:spTree>
  </p:cSld>
  <p:clrMapOvr>
    <a:masterClrMapping/>
  </p:clrMapOvr>
  <mc:AlternateContent xmlns:mc="http://schemas.openxmlformats.org/markup-compatibility/2006" xmlns:p14="http://schemas.microsoft.com/office/powerpoint/2010/main">
    <mc:Choice Requires="p14">
      <p:transition spd="med" p14:dur="510">
        <p:fade thruBlk="1"/>
      </p:transition>
    </mc:Choice>
    <mc:Fallback xmlns="">
      <p:transition spd="med">
        <p:fade thruBlk="1"/>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9144000" cy="10287000"/>
          </a:xfrm>
          <a:prstGeom prst="rect">
            <a:avLst/>
          </a:prstGeom>
          <a:solidFill>
            <a:srgbClr val="191824"/>
          </a:solidFill>
        </p:spPr>
        <p:txBody>
          <a:bodyPr/>
          <a:lstStyle/>
          <a:p>
            <a:endParaRPr lang="tr-TR"/>
          </a:p>
        </p:txBody>
      </p:sp>
      <p:sp>
        <p:nvSpPr>
          <p:cNvPr id="3" name="Freeform 3"/>
          <p:cNvSpPr/>
          <p:nvPr/>
        </p:nvSpPr>
        <p:spPr>
          <a:xfrm>
            <a:off x="2694155" y="3631921"/>
            <a:ext cx="3755690" cy="4114800"/>
          </a:xfrm>
          <a:custGeom>
            <a:avLst/>
            <a:gdLst/>
            <a:ahLst/>
            <a:cxnLst/>
            <a:rect l="l" t="t" r="r" b="b"/>
            <a:pathLst>
              <a:path w="3755690" h="4114800">
                <a:moveTo>
                  <a:pt x="0" y="0"/>
                </a:moveTo>
                <a:lnTo>
                  <a:pt x="3755690" y="0"/>
                </a:lnTo>
                <a:lnTo>
                  <a:pt x="375569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4" name="Freeform 4"/>
          <p:cNvSpPr/>
          <p:nvPr/>
        </p:nvSpPr>
        <p:spPr>
          <a:xfrm>
            <a:off x="11673094" y="3631921"/>
            <a:ext cx="4319066" cy="4319066"/>
          </a:xfrm>
          <a:custGeom>
            <a:avLst/>
            <a:gdLst/>
            <a:ahLst/>
            <a:cxnLst/>
            <a:rect l="l" t="t" r="r" b="b"/>
            <a:pathLst>
              <a:path w="4319066" h="4319066">
                <a:moveTo>
                  <a:pt x="0" y="0"/>
                </a:moveTo>
                <a:lnTo>
                  <a:pt x="4319067" y="0"/>
                </a:lnTo>
                <a:lnTo>
                  <a:pt x="4319067" y="4319066"/>
                </a:lnTo>
                <a:lnTo>
                  <a:pt x="0" y="4319066"/>
                </a:lnTo>
                <a:lnTo>
                  <a:pt x="0" y="0"/>
                </a:lnTo>
                <a:close/>
              </a:path>
            </a:pathLst>
          </a:custGeom>
          <a:blipFill>
            <a:blip r:embed="rId4"/>
            <a:stretch>
              <a:fillRect/>
            </a:stretch>
          </a:blipFill>
        </p:spPr>
        <p:txBody>
          <a:bodyPr/>
          <a:lstStyle/>
          <a:p>
            <a:endParaRPr lang="tr-TR"/>
          </a:p>
        </p:txBody>
      </p:sp>
      <p:sp>
        <p:nvSpPr>
          <p:cNvPr id="5" name="TextBox 5"/>
          <p:cNvSpPr txBox="1"/>
          <p:nvPr/>
        </p:nvSpPr>
        <p:spPr>
          <a:xfrm>
            <a:off x="1557724" y="1076325"/>
            <a:ext cx="6028552" cy="680085"/>
          </a:xfrm>
          <a:prstGeom prst="rect">
            <a:avLst/>
          </a:prstGeom>
        </p:spPr>
        <p:txBody>
          <a:bodyPr lIns="0" tIns="0" rIns="0" bIns="0" rtlCol="0" anchor="t">
            <a:spAutoFit/>
          </a:bodyPr>
          <a:lstStyle/>
          <a:p>
            <a:pPr algn="ctr">
              <a:lnSpc>
                <a:spcPts val="5280"/>
              </a:lnSpc>
            </a:pPr>
            <a:r>
              <a:rPr lang="en-US" sz="4800">
                <a:solidFill>
                  <a:srgbClr val="FFFFFF"/>
                </a:solidFill>
                <a:latin typeface="HK Grotesk Bold"/>
              </a:rPr>
              <a:t>MODEL: ML</a:t>
            </a:r>
          </a:p>
        </p:txBody>
      </p:sp>
      <p:sp>
        <p:nvSpPr>
          <p:cNvPr id="6" name="TextBox 6"/>
          <p:cNvSpPr txBox="1"/>
          <p:nvPr/>
        </p:nvSpPr>
        <p:spPr>
          <a:xfrm>
            <a:off x="10818351" y="1076325"/>
            <a:ext cx="6028552" cy="680085"/>
          </a:xfrm>
          <a:prstGeom prst="rect">
            <a:avLst/>
          </a:prstGeom>
        </p:spPr>
        <p:txBody>
          <a:bodyPr lIns="0" tIns="0" rIns="0" bIns="0" rtlCol="0" anchor="t">
            <a:spAutoFit/>
          </a:bodyPr>
          <a:lstStyle/>
          <a:p>
            <a:pPr algn="ctr">
              <a:lnSpc>
                <a:spcPts val="5280"/>
              </a:lnSpc>
            </a:pPr>
            <a:r>
              <a:rPr lang="en-US" sz="4800">
                <a:solidFill>
                  <a:srgbClr val="191824"/>
                </a:solidFill>
                <a:latin typeface="HK Grotesk Bold"/>
              </a:rPr>
              <a:t>MODEL: DL</a:t>
            </a:r>
          </a:p>
        </p:txBody>
      </p:sp>
    </p:spTree>
  </p:cSld>
  <p:clrMapOvr>
    <a:masterClrMapping/>
  </p:clrMapOvr>
  <mc:AlternateContent xmlns:mc="http://schemas.openxmlformats.org/markup-compatibility/2006" xmlns:p14="http://schemas.microsoft.com/office/powerpoint/2010/main">
    <mc:Choice Requires="p14">
      <p:transition spd="med" p14:dur="510">
        <p:fade thruBlk="1"/>
      </p:transition>
    </mc:Choice>
    <mc:Fallback xmlns="">
      <p:transition spd="med">
        <p:fade thruBlk="1"/>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9144000" cy="10287000"/>
          </a:xfrm>
          <a:prstGeom prst="rect">
            <a:avLst/>
          </a:prstGeom>
          <a:solidFill>
            <a:srgbClr val="191824"/>
          </a:solidFill>
        </p:spPr>
        <p:txBody>
          <a:bodyPr/>
          <a:lstStyle/>
          <a:p>
            <a:endParaRPr lang="tr-TR"/>
          </a:p>
        </p:txBody>
      </p:sp>
      <p:sp>
        <p:nvSpPr>
          <p:cNvPr id="3" name="TextBox 3"/>
          <p:cNvSpPr txBox="1"/>
          <p:nvPr/>
        </p:nvSpPr>
        <p:spPr>
          <a:xfrm>
            <a:off x="1205441" y="1076325"/>
            <a:ext cx="6028552" cy="680085"/>
          </a:xfrm>
          <a:prstGeom prst="rect">
            <a:avLst/>
          </a:prstGeom>
        </p:spPr>
        <p:txBody>
          <a:bodyPr lIns="0" tIns="0" rIns="0" bIns="0" rtlCol="0" anchor="t">
            <a:spAutoFit/>
          </a:bodyPr>
          <a:lstStyle/>
          <a:p>
            <a:pPr algn="ctr">
              <a:lnSpc>
                <a:spcPts val="5280"/>
              </a:lnSpc>
            </a:pPr>
            <a:r>
              <a:rPr lang="en-US" sz="4800">
                <a:solidFill>
                  <a:srgbClr val="FFFFFF"/>
                </a:solidFill>
                <a:latin typeface="HK Grotesk Bold"/>
              </a:rPr>
              <a:t>MODEL: ML</a:t>
            </a:r>
          </a:p>
        </p:txBody>
      </p:sp>
      <p:sp>
        <p:nvSpPr>
          <p:cNvPr id="4" name="TextBox 4"/>
          <p:cNvSpPr txBox="1"/>
          <p:nvPr/>
        </p:nvSpPr>
        <p:spPr>
          <a:xfrm>
            <a:off x="10876306" y="1076325"/>
            <a:ext cx="6028552" cy="680085"/>
          </a:xfrm>
          <a:prstGeom prst="rect">
            <a:avLst/>
          </a:prstGeom>
        </p:spPr>
        <p:txBody>
          <a:bodyPr lIns="0" tIns="0" rIns="0" bIns="0" rtlCol="0" anchor="t">
            <a:spAutoFit/>
          </a:bodyPr>
          <a:lstStyle/>
          <a:p>
            <a:pPr algn="ctr">
              <a:lnSpc>
                <a:spcPts val="5280"/>
              </a:lnSpc>
            </a:pPr>
            <a:r>
              <a:rPr lang="en-US" sz="4800">
                <a:solidFill>
                  <a:srgbClr val="191824"/>
                </a:solidFill>
                <a:latin typeface="HK Grotesk Bold"/>
              </a:rPr>
              <a:t>MODEL: DL</a:t>
            </a:r>
          </a:p>
        </p:txBody>
      </p:sp>
      <p:sp>
        <p:nvSpPr>
          <p:cNvPr id="5" name="TextBox 5"/>
          <p:cNvSpPr txBox="1"/>
          <p:nvPr/>
        </p:nvSpPr>
        <p:spPr>
          <a:xfrm>
            <a:off x="10521864" y="3782083"/>
            <a:ext cx="6737436" cy="3619369"/>
          </a:xfrm>
          <a:prstGeom prst="rect">
            <a:avLst/>
          </a:prstGeom>
        </p:spPr>
        <p:txBody>
          <a:bodyPr lIns="0" tIns="0" rIns="0" bIns="0" rtlCol="0" anchor="t">
            <a:spAutoFit/>
          </a:bodyPr>
          <a:lstStyle/>
          <a:p>
            <a:pPr marL="807400" lvl="1" indent="-403700" algn="l">
              <a:lnSpc>
                <a:spcPts val="4113"/>
              </a:lnSpc>
              <a:buFont typeface="Arial"/>
              <a:buChar char="•"/>
            </a:pPr>
            <a:r>
              <a:rPr lang="en-US" sz="3739">
                <a:solidFill>
                  <a:srgbClr val="191824"/>
                </a:solidFill>
                <a:latin typeface="HK Grotesk"/>
              </a:rPr>
              <a:t>FCNN (Fully Connected Neural Network)</a:t>
            </a:r>
          </a:p>
          <a:p>
            <a:pPr marL="807400" lvl="1" indent="-403700" algn="l">
              <a:lnSpc>
                <a:spcPts val="4113"/>
              </a:lnSpc>
              <a:buFont typeface="Arial"/>
              <a:buChar char="•"/>
            </a:pPr>
            <a:r>
              <a:rPr lang="en-US" sz="3739">
                <a:solidFill>
                  <a:srgbClr val="191824"/>
                </a:solidFill>
                <a:latin typeface="HK Grotesk"/>
              </a:rPr>
              <a:t>CNN (Convolutional Neural Network)</a:t>
            </a:r>
          </a:p>
          <a:p>
            <a:pPr marL="807400" lvl="1" indent="-403700" algn="l">
              <a:lnSpc>
                <a:spcPts val="4113"/>
              </a:lnSpc>
              <a:buFont typeface="Arial"/>
              <a:buChar char="•"/>
            </a:pPr>
            <a:r>
              <a:rPr lang="en-US" sz="3739">
                <a:solidFill>
                  <a:srgbClr val="191824"/>
                </a:solidFill>
                <a:latin typeface="HK Grotesk"/>
              </a:rPr>
              <a:t>LSTM (Long Short-Term Memory)</a:t>
            </a:r>
          </a:p>
          <a:p>
            <a:pPr algn="l">
              <a:lnSpc>
                <a:spcPts val="4113"/>
              </a:lnSpc>
            </a:pPr>
            <a:endParaRPr lang="en-US" sz="3739">
              <a:solidFill>
                <a:srgbClr val="191824"/>
              </a:solidFill>
              <a:latin typeface="HK Grotesk"/>
            </a:endParaRPr>
          </a:p>
        </p:txBody>
      </p:sp>
      <p:sp>
        <p:nvSpPr>
          <p:cNvPr id="6" name="TextBox 6"/>
          <p:cNvSpPr txBox="1"/>
          <p:nvPr/>
        </p:nvSpPr>
        <p:spPr>
          <a:xfrm>
            <a:off x="1529467" y="3782083"/>
            <a:ext cx="6737436" cy="3619369"/>
          </a:xfrm>
          <a:prstGeom prst="rect">
            <a:avLst/>
          </a:prstGeom>
        </p:spPr>
        <p:txBody>
          <a:bodyPr lIns="0" tIns="0" rIns="0" bIns="0" rtlCol="0" anchor="t">
            <a:spAutoFit/>
          </a:bodyPr>
          <a:lstStyle/>
          <a:p>
            <a:pPr marL="807400" lvl="1" indent="-403700" algn="l">
              <a:lnSpc>
                <a:spcPts val="4113"/>
              </a:lnSpc>
              <a:buFont typeface="Arial"/>
              <a:buChar char="•"/>
            </a:pPr>
            <a:r>
              <a:rPr lang="en-US" sz="3739">
                <a:solidFill>
                  <a:srgbClr val="FFFFFF"/>
                </a:solidFill>
                <a:latin typeface="HK Grotesk"/>
              </a:rPr>
              <a:t>Decision Tree </a:t>
            </a:r>
          </a:p>
          <a:p>
            <a:pPr marL="807400" lvl="1" indent="-403700" algn="l">
              <a:lnSpc>
                <a:spcPts val="4113"/>
              </a:lnSpc>
              <a:buFont typeface="Arial"/>
              <a:buChar char="•"/>
            </a:pPr>
            <a:r>
              <a:rPr lang="en-US" sz="3739">
                <a:solidFill>
                  <a:srgbClr val="FFFFFF"/>
                </a:solidFill>
                <a:latin typeface="HK Grotesk"/>
              </a:rPr>
              <a:t>Random Forest </a:t>
            </a:r>
          </a:p>
          <a:p>
            <a:pPr marL="807400" lvl="1" indent="-403700" algn="l">
              <a:lnSpc>
                <a:spcPts val="4113"/>
              </a:lnSpc>
              <a:buFont typeface="Arial"/>
              <a:buChar char="•"/>
            </a:pPr>
            <a:r>
              <a:rPr lang="en-US" sz="3739">
                <a:solidFill>
                  <a:srgbClr val="FFFFFF"/>
                </a:solidFill>
                <a:latin typeface="HK Grotesk"/>
              </a:rPr>
              <a:t>Gradient Boosting </a:t>
            </a:r>
          </a:p>
          <a:p>
            <a:pPr marL="807400" lvl="1" indent="-403700" algn="l">
              <a:lnSpc>
                <a:spcPts val="4113"/>
              </a:lnSpc>
              <a:buFont typeface="Arial"/>
              <a:buChar char="•"/>
            </a:pPr>
            <a:r>
              <a:rPr lang="en-US" sz="3739">
                <a:solidFill>
                  <a:srgbClr val="FFFFFF"/>
                </a:solidFill>
                <a:latin typeface="HK Grotesk"/>
              </a:rPr>
              <a:t>Linear SVM </a:t>
            </a:r>
          </a:p>
          <a:p>
            <a:pPr marL="807400" lvl="1" indent="-403700" algn="l">
              <a:lnSpc>
                <a:spcPts val="4113"/>
              </a:lnSpc>
              <a:buFont typeface="Arial"/>
              <a:buChar char="•"/>
            </a:pPr>
            <a:r>
              <a:rPr lang="en-US" sz="3739">
                <a:solidFill>
                  <a:srgbClr val="FFFFFF"/>
                </a:solidFill>
                <a:latin typeface="HK Grotesk"/>
              </a:rPr>
              <a:t>Naive Bayes </a:t>
            </a:r>
          </a:p>
          <a:p>
            <a:pPr marL="807400" lvl="1" indent="-403700" algn="l">
              <a:lnSpc>
                <a:spcPts val="4113"/>
              </a:lnSpc>
              <a:buFont typeface="Arial"/>
              <a:buChar char="•"/>
            </a:pPr>
            <a:r>
              <a:rPr lang="en-US" sz="3739">
                <a:solidFill>
                  <a:srgbClr val="FFFFFF"/>
                </a:solidFill>
                <a:latin typeface="HK Grotesk"/>
              </a:rPr>
              <a:t>Logistic Regression</a:t>
            </a:r>
          </a:p>
          <a:p>
            <a:pPr marL="807400" lvl="1" indent="-403700" algn="l">
              <a:lnSpc>
                <a:spcPts val="4113"/>
              </a:lnSpc>
              <a:buFont typeface="Arial"/>
              <a:buChar char="•"/>
            </a:pPr>
            <a:r>
              <a:rPr lang="en-US" sz="3739">
                <a:solidFill>
                  <a:srgbClr val="FFFFFF"/>
                </a:solidFill>
                <a:latin typeface="HK Grotesk"/>
              </a:rPr>
              <a:t>Polynomial Regression</a:t>
            </a:r>
          </a:p>
        </p:txBody>
      </p:sp>
    </p:spTree>
  </p:cSld>
  <p:clrMapOvr>
    <a:masterClrMapping/>
  </p:clrMapOvr>
  <mc:AlternateContent xmlns:mc="http://schemas.openxmlformats.org/markup-compatibility/2006" xmlns:p14="http://schemas.microsoft.com/office/powerpoint/2010/main">
    <mc:Choice Requires="p14">
      <p:transition spd="med" p14:dur="510">
        <p:fade thruBlk="1"/>
      </p:transition>
    </mc:Choice>
    <mc:Fallback xmlns="">
      <p:transition spd="med">
        <p:fade thruBlk="1"/>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Freeform 2"/>
          <p:cNvSpPr/>
          <p:nvPr/>
        </p:nvSpPr>
        <p:spPr>
          <a:xfrm>
            <a:off x="4098962" y="3488524"/>
            <a:ext cx="1812483" cy="1812483"/>
          </a:xfrm>
          <a:custGeom>
            <a:avLst/>
            <a:gdLst/>
            <a:ahLst/>
            <a:cxnLst/>
            <a:rect l="l" t="t" r="r" b="b"/>
            <a:pathLst>
              <a:path w="1812483" h="1812483">
                <a:moveTo>
                  <a:pt x="0" y="0"/>
                </a:moveTo>
                <a:lnTo>
                  <a:pt x="1812483" y="0"/>
                </a:lnTo>
                <a:lnTo>
                  <a:pt x="1812483" y="1812483"/>
                </a:lnTo>
                <a:lnTo>
                  <a:pt x="0" y="1812483"/>
                </a:lnTo>
                <a:lnTo>
                  <a:pt x="0" y="0"/>
                </a:lnTo>
                <a:close/>
              </a:path>
            </a:pathLst>
          </a:custGeom>
          <a:blipFill>
            <a:blip r:embed="rId2"/>
            <a:stretch>
              <a:fillRect/>
            </a:stretch>
          </a:blipFill>
        </p:spPr>
        <p:txBody>
          <a:bodyPr/>
          <a:lstStyle/>
          <a:p>
            <a:endParaRPr lang="tr-TR"/>
          </a:p>
        </p:txBody>
      </p:sp>
      <p:sp>
        <p:nvSpPr>
          <p:cNvPr id="3" name="Freeform 3"/>
          <p:cNvSpPr/>
          <p:nvPr/>
        </p:nvSpPr>
        <p:spPr>
          <a:xfrm>
            <a:off x="12606904" y="3488524"/>
            <a:ext cx="1582133" cy="1575953"/>
          </a:xfrm>
          <a:custGeom>
            <a:avLst/>
            <a:gdLst/>
            <a:ahLst/>
            <a:cxnLst/>
            <a:rect l="l" t="t" r="r" b="b"/>
            <a:pathLst>
              <a:path w="1582133" h="1575953">
                <a:moveTo>
                  <a:pt x="0" y="0"/>
                </a:moveTo>
                <a:lnTo>
                  <a:pt x="1582134" y="0"/>
                </a:lnTo>
                <a:lnTo>
                  <a:pt x="1582134" y="1575953"/>
                </a:lnTo>
                <a:lnTo>
                  <a:pt x="0" y="1575953"/>
                </a:lnTo>
                <a:lnTo>
                  <a:pt x="0" y="0"/>
                </a:lnTo>
                <a:close/>
              </a:path>
            </a:pathLst>
          </a:custGeom>
          <a:blipFill>
            <a:blip r:embed="rId3"/>
            <a:stretch>
              <a:fillRect/>
            </a:stretch>
          </a:blipFill>
        </p:spPr>
        <p:txBody>
          <a:bodyPr/>
          <a:lstStyle/>
          <a:p>
            <a:endParaRPr lang="tr-TR"/>
          </a:p>
        </p:txBody>
      </p:sp>
      <p:sp>
        <p:nvSpPr>
          <p:cNvPr id="4" name="Freeform 4"/>
          <p:cNvSpPr/>
          <p:nvPr/>
        </p:nvSpPr>
        <p:spPr>
          <a:xfrm>
            <a:off x="6669686" y="3387006"/>
            <a:ext cx="1702796" cy="2015517"/>
          </a:xfrm>
          <a:custGeom>
            <a:avLst/>
            <a:gdLst/>
            <a:ahLst/>
            <a:cxnLst/>
            <a:rect l="l" t="t" r="r" b="b"/>
            <a:pathLst>
              <a:path w="1702796" h="2015517">
                <a:moveTo>
                  <a:pt x="0" y="0"/>
                </a:moveTo>
                <a:lnTo>
                  <a:pt x="1702796" y="0"/>
                </a:lnTo>
                <a:lnTo>
                  <a:pt x="1702796" y="2015518"/>
                </a:lnTo>
                <a:lnTo>
                  <a:pt x="0" y="2015518"/>
                </a:lnTo>
                <a:lnTo>
                  <a:pt x="0" y="0"/>
                </a:lnTo>
                <a:close/>
              </a:path>
            </a:pathLst>
          </a:custGeom>
          <a:blipFill>
            <a:blip r:embed="rId4"/>
            <a:stretch>
              <a:fillRect l="-1055" r="-1055"/>
            </a:stretch>
          </a:blipFill>
        </p:spPr>
        <p:txBody>
          <a:bodyPr/>
          <a:lstStyle/>
          <a:p>
            <a:endParaRPr lang="tr-TR"/>
          </a:p>
        </p:txBody>
      </p:sp>
      <p:sp>
        <p:nvSpPr>
          <p:cNvPr id="5" name="Freeform 5"/>
          <p:cNvSpPr/>
          <p:nvPr/>
        </p:nvSpPr>
        <p:spPr>
          <a:xfrm>
            <a:off x="9130723" y="3656129"/>
            <a:ext cx="2649733" cy="1477271"/>
          </a:xfrm>
          <a:custGeom>
            <a:avLst/>
            <a:gdLst/>
            <a:ahLst/>
            <a:cxnLst/>
            <a:rect l="l" t="t" r="r" b="b"/>
            <a:pathLst>
              <a:path w="2649733" h="1477271">
                <a:moveTo>
                  <a:pt x="0" y="0"/>
                </a:moveTo>
                <a:lnTo>
                  <a:pt x="2649733" y="0"/>
                </a:lnTo>
                <a:lnTo>
                  <a:pt x="2649733" y="1477272"/>
                </a:lnTo>
                <a:lnTo>
                  <a:pt x="0" y="1477272"/>
                </a:lnTo>
                <a:lnTo>
                  <a:pt x="0" y="0"/>
                </a:lnTo>
                <a:close/>
              </a:path>
            </a:pathLst>
          </a:custGeom>
          <a:blipFill>
            <a:blip r:embed="rId5"/>
            <a:stretch>
              <a:fillRect r="-3243"/>
            </a:stretch>
          </a:blipFill>
        </p:spPr>
        <p:txBody>
          <a:bodyPr/>
          <a:lstStyle/>
          <a:p>
            <a:endParaRPr lang="tr-TR"/>
          </a:p>
        </p:txBody>
      </p:sp>
      <p:sp>
        <p:nvSpPr>
          <p:cNvPr id="6" name="TextBox 6"/>
          <p:cNvSpPr txBox="1"/>
          <p:nvPr/>
        </p:nvSpPr>
        <p:spPr>
          <a:xfrm>
            <a:off x="5509876" y="6349110"/>
            <a:ext cx="7268247" cy="680085"/>
          </a:xfrm>
          <a:prstGeom prst="rect">
            <a:avLst/>
          </a:prstGeom>
        </p:spPr>
        <p:txBody>
          <a:bodyPr lIns="0" tIns="0" rIns="0" bIns="0" rtlCol="0" anchor="t">
            <a:spAutoFit/>
          </a:bodyPr>
          <a:lstStyle/>
          <a:p>
            <a:pPr algn="ctr">
              <a:lnSpc>
                <a:spcPts val="5280"/>
              </a:lnSpc>
            </a:pPr>
            <a:r>
              <a:rPr lang="en-US" sz="4800">
                <a:solidFill>
                  <a:srgbClr val="FFFFFF"/>
                </a:solidFill>
                <a:latin typeface="HK Grotesk Bold"/>
              </a:rPr>
              <a:t>TEKNOLOJİLER</a:t>
            </a:r>
          </a:p>
        </p:txBody>
      </p:sp>
    </p:spTree>
  </p:cSld>
  <p:clrMapOvr>
    <a:masterClrMapping/>
  </p:clrMapOvr>
  <mc:AlternateContent xmlns:mc="http://schemas.openxmlformats.org/markup-compatibility/2006" xmlns:p14="http://schemas.microsoft.com/office/powerpoint/2010/main">
    <mc:Choice Requires="p14">
      <p:transition spd="med" p14:dur="510">
        <p:fade thruBlk="1"/>
      </p:transition>
    </mc:Choice>
    <mc:Fallback xmlns="">
      <p:transition spd="med">
        <p:fade thruBlk="1"/>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479563" y="0"/>
            <a:ext cx="1808437" cy="1808437"/>
          </a:xfrm>
          <a:custGeom>
            <a:avLst/>
            <a:gdLst/>
            <a:ahLst/>
            <a:cxnLst/>
            <a:rect l="l" t="t" r="r" b="b"/>
            <a:pathLst>
              <a:path w="1808437" h="1808437">
                <a:moveTo>
                  <a:pt x="0" y="0"/>
                </a:moveTo>
                <a:lnTo>
                  <a:pt x="1808437" y="0"/>
                </a:lnTo>
                <a:lnTo>
                  <a:pt x="1808437" y="1808437"/>
                </a:lnTo>
                <a:lnTo>
                  <a:pt x="0" y="1808437"/>
                </a:lnTo>
                <a:lnTo>
                  <a:pt x="0" y="0"/>
                </a:lnTo>
                <a:close/>
              </a:path>
            </a:pathLst>
          </a:custGeom>
          <a:blipFill>
            <a:blip r:embed="rId2"/>
            <a:stretch>
              <a:fillRect/>
            </a:stretch>
          </a:blipFill>
        </p:spPr>
        <p:txBody>
          <a:bodyPr/>
          <a:lstStyle/>
          <a:p>
            <a:endParaRPr lang="tr-TR"/>
          </a:p>
        </p:txBody>
      </p:sp>
      <p:sp>
        <p:nvSpPr>
          <p:cNvPr id="3" name="Freeform 3"/>
          <p:cNvSpPr/>
          <p:nvPr/>
        </p:nvSpPr>
        <p:spPr>
          <a:xfrm rot="-10800000">
            <a:off x="0" y="0"/>
            <a:ext cx="1381961" cy="1514100"/>
          </a:xfrm>
          <a:custGeom>
            <a:avLst/>
            <a:gdLst/>
            <a:ahLst/>
            <a:cxnLst/>
            <a:rect l="l" t="t" r="r" b="b"/>
            <a:pathLst>
              <a:path w="1381961" h="1514100">
                <a:moveTo>
                  <a:pt x="0" y="0"/>
                </a:moveTo>
                <a:lnTo>
                  <a:pt x="1381961" y="0"/>
                </a:lnTo>
                <a:lnTo>
                  <a:pt x="1381961" y="1514100"/>
                </a:lnTo>
                <a:lnTo>
                  <a:pt x="0" y="15141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4" name="Freeform 4"/>
          <p:cNvSpPr/>
          <p:nvPr/>
        </p:nvSpPr>
        <p:spPr>
          <a:xfrm rot="-21600000">
            <a:off x="16639813" y="8481218"/>
            <a:ext cx="1648187" cy="1805782"/>
          </a:xfrm>
          <a:custGeom>
            <a:avLst/>
            <a:gdLst/>
            <a:ahLst/>
            <a:cxnLst/>
            <a:rect l="l" t="t" r="r" b="b"/>
            <a:pathLst>
              <a:path w="1648187" h="1805782">
                <a:moveTo>
                  <a:pt x="1648187" y="1805782"/>
                </a:moveTo>
                <a:lnTo>
                  <a:pt x="0" y="1805782"/>
                </a:lnTo>
                <a:lnTo>
                  <a:pt x="0" y="0"/>
                </a:lnTo>
                <a:lnTo>
                  <a:pt x="1648187" y="0"/>
                </a:lnTo>
                <a:lnTo>
                  <a:pt x="1648187" y="1805782"/>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5" name="Freeform 5"/>
          <p:cNvSpPr/>
          <p:nvPr/>
        </p:nvSpPr>
        <p:spPr>
          <a:xfrm rot="-10800000">
            <a:off x="0" y="8478563"/>
            <a:ext cx="1808437" cy="1808437"/>
          </a:xfrm>
          <a:custGeom>
            <a:avLst/>
            <a:gdLst/>
            <a:ahLst/>
            <a:cxnLst/>
            <a:rect l="l" t="t" r="r" b="b"/>
            <a:pathLst>
              <a:path w="1808437" h="1808437">
                <a:moveTo>
                  <a:pt x="1808437" y="1808437"/>
                </a:moveTo>
                <a:lnTo>
                  <a:pt x="0" y="1808437"/>
                </a:lnTo>
                <a:lnTo>
                  <a:pt x="0" y="0"/>
                </a:lnTo>
                <a:lnTo>
                  <a:pt x="1808437" y="0"/>
                </a:lnTo>
                <a:lnTo>
                  <a:pt x="1808437" y="1808437"/>
                </a:lnTo>
                <a:close/>
              </a:path>
            </a:pathLst>
          </a:custGeom>
          <a:blipFill>
            <a:blip r:embed="rId2"/>
            <a:stretch>
              <a:fillRect/>
            </a:stretch>
          </a:blipFill>
        </p:spPr>
        <p:txBody>
          <a:bodyPr/>
          <a:lstStyle/>
          <a:p>
            <a:endParaRPr lang="tr-TR"/>
          </a:p>
        </p:txBody>
      </p:sp>
      <p:sp>
        <p:nvSpPr>
          <p:cNvPr id="6" name="Freeform 6"/>
          <p:cNvSpPr/>
          <p:nvPr/>
        </p:nvSpPr>
        <p:spPr>
          <a:xfrm>
            <a:off x="3742167" y="1125163"/>
            <a:ext cx="10377189" cy="8133137"/>
          </a:xfrm>
          <a:custGeom>
            <a:avLst/>
            <a:gdLst/>
            <a:ahLst/>
            <a:cxnLst/>
            <a:rect l="l" t="t" r="r" b="b"/>
            <a:pathLst>
              <a:path w="10377189" h="8133137">
                <a:moveTo>
                  <a:pt x="0" y="0"/>
                </a:moveTo>
                <a:lnTo>
                  <a:pt x="10377189" y="0"/>
                </a:lnTo>
                <a:lnTo>
                  <a:pt x="10377189" y="8133137"/>
                </a:lnTo>
                <a:lnTo>
                  <a:pt x="0" y="8133137"/>
                </a:lnTo>
                <a:lnTo>
                  <a:pt x="0" y="0"/>
                </a:lnTo>
                <a:close/>
              </a:path>
            </a:pathLst>
          </a:custGeom>
          <a:blipFill>
            <a:blip r:embed="rId5"/>
            <a:stretch>
              <a:fillRect/>
            </a:stretch>
          </a:blipFill>
        </p:spPr>
        <p:txBody>
          <a:bodyPr/>
          <a:lstStyle/>
          <a:p>
            <a:endParaRPr lang="tr-TR"/>
          </a:p>
        </p:txBody>
      </p:sp>
      <p:sp>
        <p:nvSpPr>
          <p:cNvPr id="7" name="TextBox 7"/>
          <p:cNvSpPr txBox="1"/>
          <p:nvPr/>
        </p:nvSpPr>
        <p:spPr>
          <a:xfrm>
            <a:off x="13768719" y="7961613"/>
            <a:ext cx="4519281" cy="516950"/>
          </a:xfrm>
          <a:prstGeom prst="rect">
            <a:avLst/>
          </a:prstGeom>
        </p:spPr>
        <p:txBody>
          <a:bodyPr lIns="0" tIns="0" rIns="0" bIns="0" rtlCol="0" anchor="t">
            <a:spAutoFit/>
          </a:bodyPr>
          <a:lstStyle/>
          <a:p>
            <a:pPr algn="ctr">
              <a:lnSpc>
                <a:spcPts val="3958"/>
              </a:lnSpc>
            </a:pPr>
            <a:r>
              <a:rPr lang="en-US" sz="3598">
                <a:solidFill>
                  <a:srgbClr val="191824"/>
                </a:solidFill>
                <a:latin typeface="HK Grotesk Bold"/>
              </a:rPr>
              <a:t>MODEL: ML</a:t>
            </a:r>
          </a:p>
        </p:txBody>
      </p:sp>
      <p:sp>
        <p:nvSpPr>
          <p:cNvPr id="8" name="TextBox 8"/>
          <p:cNvSpPr txBox="1"/>
          <p:nvPr/>
        </p:nvSpPr>
        <p:spPr>
          <a:xfrm>
            <a:off x="0" y="1565085"/>
            <a:ext cx="4092805" cy="524804"/>
          </a:xfrm>
          <a:prstGeom prst="rect">
            <a:avLst/>
          </a:prstGeom>
        </p:spPr>
        <p:txBody>
          <a:bodyPr lIns="0" tIns="0" rIns="0" bIns="0" rtlCol="0" anchor="t">
            <a:spAutoFit/>
          </a:bodyPr>
          <a:lstStyle/>
          <a:p>
            <a:pPr algn="ctr">
              <a:lnSpc>
                <a:spcPts val="4084"/>
              </a:lnSpc>
            </a:pPr>
            <a:r>
              <a:rPr lang="en-US" sz="3712">
                <a:solidFill>
                  <a:srgbClr val="191824"/>
                </a:solidFill>
                <a:latin typeface="HK Grotesk Bold"/>
              </a:rPr>
              <a:t>BULGULAR</a:t>
            </a:r>
          </a:p>
        </p:txBody>
      </p:sp>
    </p:spTree>
  </p:cSld>
  <p:clrMapOvr>
    <a:masterClrMapping/>
  </p:clrMapOvr>
  <mc:AlternateContent xmlns:mc="http://schemas.openxmlformats.org/markup-compatibility/2006" xmlns:p14="http://schemas.microsoft.com/office/powerpoint/2010/main">
    <mc:Choice Requires="p14">
      <p:transition spd="med" p14:dur="510">
        <p:fade thruBlk="1"/>
      </p:transition>
    </mc:Choice>
    <mc:Fallback xmlns="">
      <p:transition spd="med">
        <p:fade thruBlk="1"/>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350</Words>
  <Application>Microsoft Office PowerPoint</Application>
  <PresentationFormat>Özel</PresentationFormat>
  <Paragraphs>54</Paragraphs>
  <Slides>16</Slides>
  <Notes>0</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16</vt:i4>
      </vt:variant>
    </vt:vector>
  </HeadingPairs>
  <TitlesOfParts>
    <vt:vector size="22" baseType="lpstr">
      <vt:lpstr>HK Grotesk Bold</vt:lpstr>
      <vt:lpstr>Calibri</vt:lpstr>
      <vt:lpstr>Arial</vt:lpstr>
      <vt:lpstr>HK Grotesk Medium</vt:lpstr>
      <vt:lpstr>HK Grotesk</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Purple Professional Technology Startup Business Company Presentation</dc:title>
  <cp:lastModifiedBy>mehmet furkan kaplan</cp:lastModifiedBy>
  <cp:revision>4</cp:revision>
  <dcterms:created xsi:type="dcterms:W3CDTF">2006-08-16T00:00:00Z</dcterms:created>
  <dcterms:modified xsi:type="dcterms:W3CDTF">2024-06-10T15:09:29Z</dcterms:modified>
  <dc:identifier>DAFi1MCa8YY</dc:identifier>
</cp:coreProperties>
</file>